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tags/tag16.xml" ContentType="application/vnd.openxmlformats-officedocument.presentationml.tags+xml"/>
  <Override PartName="/ppt/notesSlides/notesSlide19.xml" ContentType="application/vnd.openxmlformats-officedocument.presentationml.notesSlide+xml"/>
  <Override PartName="/ppt/tags/tag17.xml" ContentType="application/vnd.openxmlformats-officedocument.presentationml.tags+xml"/>
  <Override PartName="/ppt/notesSlides/notesSlide20.xml" ContentType="application/vnd.openxmlformats-officedocument.presentationml.notesSlide+xml"/>
  <Override PartName="/ppt/tags/tag18.xml" ContentType="application/vnd.openxmlformats-officedocument.presentationml.tags+xml"/>
  <Override PartName="/ppt/notesSlides/notesSlide21.xml" ContentType="application/vnd.openxmlformats-officedocument.presentationml.notesSlide+xml"/>
  <Override PartName="/ppt/tags/tag19.xml" ContentType="application/vnd.openxmlformats-officedocument.presentationml.tags+xml"/>
  <Override PartName="/ppt/notesSlides/notesSlide22.xml" ContentType="application/vnd.openxmlformats-officedocument.presentationml.notesSlide+xml"/>
  <Override PartName="/ppt/tags/tag20.xml" ContentType="application/vnd.openxmlformats-officedocument.presentationml.tags+xml"/>
  <Override PartName="/ppt/notesSlides/notesSlide23.xml" ContentType="application/vnd.openxmlformats-officedocument.presentationml.notesSlide+xml"/>
  <Override PartName="/ppt/tags/tag21.xml" ContentType="application/vnd.openxmlformats-officedocument.presentationml.tags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379" r:id="rId4"/>
    <p:sldId id="336" r:id="rId5"/>
    <p:sldId id="380" r:id="rId6"/>
    <p:sldId id="381" r:id="rId7"/>
    <p:sldId id="382" r:id="rId8"/>
    <p:sldId id="345" r:id="rId9"/>
    <p:sldId id="383" r:id="rId10"/>
    <p:sldId id="374" r:id="rId11"/>
    <p:sldId id="385" r:id="rId12"/>
    <p:sldId id="386" r:id="rId13"/>
    <p:sldId id="384" r:id="rId14"/>
    <p:sldId id="388" r:id="rId15"/>
    <p:sldId id="387" r:id="rId16"/>
    <p:sldId id="389" r:id="rId17"/>
    <p:sldId id="390" r:id="rId18"/>
    <p:sldId id="391" r:id="rId19"/>
    <p:sldId id="396" r:id="rId20"/>
    <p:sldId id="397" r:id="rId21"/>
    <p:sldId id="398" r:id="rId22"/>
    <p:sldId id="393" r:id="rId23"/>
    <p:sldId id="392" r:id="rId24"/>
    <p:sldId id="399" r:id="rId25"/>
    <p:sldId id="395" r:id="rId26"/>
    <p:sldId id="400" r:id="rId27"/>
    <p:sldId id="394" r:id="rId28"/>
    <p:sldId id="401" r:id="rId29"/>
    <p:sldId id="402" r:id="rId3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XY" initials="M" lastIdx="1" clrIdx="0">
    <p:extLst>
      <p:ext uri="{19B8F6BF-5375-455C-9EA6-DF929625EA0E}">
        <p15:presenceInfo xmlns:p15="http://schemas.microsoft.com/office/powerpoint/2012/main" userId="MX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C11"/>
    <a:srgbClr val="0099FF"/>
    <a:srgbClr val="6F3505"/>
    <a:srgbClr val="884106"/>
    <a:srgbClr val="BDFFFF"/>
    <a:srgbClr val="00FFFF"/>
    <a:srgbClr val="343434"/>
    <a:srgbClr val="2E2E2E"/>
    <a:srgbClr val="000000"/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74" autoAdjust="0"/>
    <p:restoredTop sz="94579" autoAdjust="0"/>
  </p:normalViewPr>
  <p:slideViewPr>
    <p:cSldViewPr>
      <p:cViewPr>
        <p:scale>
          <a:sx n="125" d="100"/>
          <a:sy n="125" d="100"/>
        </p:scale>
        <p:origin x="678" y="-3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86"/>
    </p:cViewPr>
  </p:sorterViewPr>
  <p:notesViewPr>
    <p:cSldViewPr showGuides="1">
      <p:cViewPr varScale="1">
        <p:scale>
          <a:sx n="88" d="100"/>
          <a:sy n="88" d="100"/>
        </p:scale>
        <p:origin x="3822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ABFB35-A2F9-41D4-A9BD-4C8041638134}" type="datetimeFigureOut">
              <a:rPr lang="zh-CN" altLang="en-US" smtClean="0"/>
              <a:t>2018/5/4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EE2B42-26A7-4062-896E-8D74E0749B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712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E2B42-26A7-4062-896E-8D74E0749BB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158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E2B42-26A7-4062-896E-8D74E0749BB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142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E2B42-26A7-4062-896E-8D74E0749BB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142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E2B42-26A7-4062-896E-8D74E0749BB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142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E2B42-26A7-4062-896E-8D74E0749BB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142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E2B42-26A7-4062-896E-8D74E0749BB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142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E2B42-26A7-4062-896E-8D74E0749BB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69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E2B42-26A7-4062-896E-8D74E0749BB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7348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E2B42-26A7-4062-896E-8D74E0749BB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9600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E2B42-26A7-4062-896E-8D74E0749BB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3596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E2B42-26A7-4062-896E-8D74E0749BB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653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E2B42-26A7-4062-896E-8D74E0749BB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1027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E2B42-26A7-4062-896E-8D74E0749BB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5536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E2B42-26A7-4062-896E-8D74E0749BB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3713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E2B42-26A7-4062-896E-8D74E0749BB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3431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E2B42-26A7-4062-896E-8D74E0749BB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6910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E2B42-26A7-4062-896E-8D74E0749BB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03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E2B42-26A7-4062-896E-8D74E0749BB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4258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Ray-marching</a:t>
            </a:r>
            <a:r>
              <a:rPr lang="zh-CN" altLang="en-US" dirty="0" smtClean="0"/>
              <a:t>算法在体积雾和体积光模拟中的应用</a:t>
            </a:r>
            <a:endParaRPr lang="en-US" altLang="zh-CN" dirty="0" smtClean="0"/>
          </a:p>
          <a:p>
            <a:r>
              <a:rPr lang="zh-CN" altLang="en-US" dirty="0" smtClean="0"/>
              <a:t>雾和体积光是大气散射的结果，大气散射现象主要由空气中存在的微粒导致，光线在传播过程中遇到微粒，会发生散射现象</a:t>
            </a:r>
            <a:endParaRPr lang="en-US" altLang="zh-CN" dirty="0" smtClean="0"/>
          </a:p>
          <a:p>
            <a:r>
              <a:rPr lang="zh-CN" altLang="en-US" dirty="0" smtClean="0"/>
              <a:t>这个步骤在片元着色器进行</a:t>
            </a:r>
            <a:endParaRPr lang="en-US" altLang="zh-CN" dirty="0" smtClean="0"/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比尔朗伯特定律：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光在传播过程中，被介质吸收的比例与入射光的强度无关，在光程上每等厚层的介质吸收相同比例值的光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E2B42-26A7-4062-896E-8D74E0749BB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008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在片元着色器中使用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Ray-marching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算法，每根视线之间的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Ray-marching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步骤是并行的，同一视线上的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Ray-marching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采样点信息的计算是串行的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在片元着色器进行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Ray-marching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步骤，从视点出发在视线上每隔一定的步长采样一次，计算出当前点的光照值和阴影值，每次得到当前点的光照计算值时，与前面所有点的光照结果做积分运算，求得当前点的消光系数和累计光照值，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Ray-marching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的终点为视线与场景的交点。虽然每根光线之间是并行计算关系，但是光线上每个采样点的计算存在依赖关系，当前采样点的累计光照值依赖于前面所有采样点的计算值。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E2B42-26A7-4062-896E-8D74E0749BB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234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E2B42-26A7-4062-896E-8D74E0749BB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209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E2B42-26A7-4062-896E-8D74E0749BB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65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E2B42-26A7-4062-896E-8D74E0749BB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44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E2B42-26A7-4062-896E-8D74E0749BB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142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692696"/>
            <a:ext cx="914400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935596" y="2276872"/>
            <a:ext cx="7272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800" b="1" kern="1200" dirty="0" smtClean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基于</a:t>
            </a:r>
            <a:r>
              <a:rPr lang="zh-CN" altLang="en-US" sz="2800" b="1" kern="1200" dirty="0" smtClean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物理的全局光照并行渲染系统</a:t>
            </a:r>
            <a:endParaRPr lang="zh-CN" altLang="en-US" sz="2800" b="1" kern="1200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69776" y="2761183"/>
            <a:ext cx="8604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Physically Based Global Illumination Parallel Rendering System</a:t>
            </a:r>
            <a:endParaRPr lang="zh-CN" altLang="en-US" sz="1600" dirty="0">
              <a:solidFill>
                <a:schemeClr val="accent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2771800" y="3717032"/>
            <a:ext cx="1778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zh-CN" altLang="en-US" b="1" spc="620" dirty="0" smtClean="0">
                <a:solidFill>
                  <a:schemeClr val="accent2">
                    <a:lumMod val="50000"/>
                  </a:schemeClr>
                </a:solidFill>
              </a:rPr>
              <a:t>答辩人：</a:t>
            </a:r>
            <a:endParaRPr lang="zh-CN" altLang="en-US" b="1" spc="62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485399" y="3717032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2014223040129</a:t>
            </a:r>
            <a:endParaRPr lang="zh-CN" altLang="en-US" dirty="0">
              <a:solidFill>
                <a:schemeClr val="accent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2704" y="6048672"/>
            <a:ext cx="9144000" cy="8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 userDrawn="1"/>
        </p:nvSpPr>
        <p:spPr>
          <a:xfrm>
            <a:off x="2771800" y="4067780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zh-CN" altLang="en-US" b="1" spc="700" dirty="0" smtClean="0">
                <a:solidFill>
                  <a:schemeClr val="accent2">
                    <a:lumMod val="50000"/>
                  </a:schemeClr>
                </a:solidFill>
              </a:rPr>
              <a:t>专  业：</a:t>
            </a:r>
            <a:endParaRPr lang="zh-CN" altLang="en-US" b="1" spc="7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4485399" y="406778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计算机技术</a:t>
            </a:r>
            <a:endParaRPr lang="zh-CN" altLang="en-US" dirty="0">
              <a:solidFill>
                <a:schemeClr val="accent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Line 7"/>
          <p:cNvSpPr>
            <a:spLocks noChangeShapeType="1"/>
          </p:cNvSpPr>
          <p:nvPr userDrawn="1"/>
        </p:nvSpPr>
        <p:spPr bwMode="auto">
          <a:xfrm>
            <a:off x="0" y="3140968"/>
            <a:ext cx="9144000" cy="0"/>
          </a:xfrm>
          <a:prstGeom prst="line">
            <a:avLst/>
          </a:prstGeom>
          <a:noFill/>
          <a:ln w="19050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2771800" y="4437112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zh-CN" altLang="en-US" b="1" spc="700" dirty="0" smtClean="0">
                <a:solidFill>
                  <a:schemeClr val="accent2">
                    <a:lumMod val="50000"/>
                  </a:schemeClr>
                </a:solidFill>
              </a:rPr>
              <a:t>时  间：</a:t>
            </a:r>
            <a:endParaRPr lang="zh-CN" altLang="en-US" b="1" spc="7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4485399" y="4437112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2017</a:t>
            </a:r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年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月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15</a:t>
            </a:r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日</a:t>
            </a:r>
            <a:endParaRPr lang="zh-CN" altLang="en-US" dirty="0">
              <a:solidFill>
                <a:schemeClr val="accent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" y="5373216"/>
            <a:ext cx="9141296" cy="1512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 userDrawn="1"/>
        </p:nvSpPr>
        <p:spPr>
          <a:xfrm flipH="1">
            <a:off x="4535996" y="620688"/>
            <a:ext cx="108012" cy="216024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979712" y="289379"/>
            <a:ext cx="1020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研究背景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987824" y="292950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系统概述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3995168" y="262276"/>
            <a:ext cx="1240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系统实现</a:t>
            </a:r>
            <a:endParaRPr lang="zh-CN" altLang="en-US" sz="2400" b="1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5148064" y="293054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实验结果</a:t>
            </a: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2987824" y="332656"/>
            <a:ext cx="0" cy="25200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3982592" y="336331"/>
            <a:ext cx="0" cy="25200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5148064" y="336331"/>
            <a:ext cx="0" cy="25200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/>
        </p:nvCxnSpPr>
        <p:spPr>
          <a:xfrm>
            <a:off x="6142832" y="336435"/>
            <a:ext cx="0" cy="25200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6169520" y="291426"/>
            <a:ext cx="1210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总结与展望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7760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 userDrawn="1"/>
        </p:nvSpPr>
        <p:spPr>
          <a:xfrm flipH="1">
            <a:off x="4535996" y="620688"/>
            <a:ext cx="108012" cy="216024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979712" y="289379"/>
            <a:ext cx="1020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研究背景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987824" y="292950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系统概述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3995168" y="262276"/>
            <a:ext cx="1240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系统实现</a:t>
            </a:r>
            <a:endParaRPr lang="zh-CN" altLang="en-US" sz="2400" b="1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5148064" y="293054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实验结果</a:t>
            </a: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2987824" y="332656"/>
            <a:ext cx="0" cy="25200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3982592" y="336331"/>
            <a:ext cx="0" cy="25200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5148064" y="336331"/>
            <a:ext cx="0" cy="25200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/>
        </p:nvCxnSpPr>
        <p:spPr>
          <a:xfrm>
            <a:off x="6142832" y="336435"/>
            <a:ext cx="0" cy="25200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6169520" y="291426"/>
            <a:ext cx="1210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总结与展望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4481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692696"/>
            <a:ext cx="914400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6237312"/>
            <a:ext cx="9144000" cy="6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5376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298406" y="1704199"/>
            <a:ext cx="1257370" cy="932713"/>
          </a:xfrm>
          <a:prstGeom prst="rect">
            <a:avLst/>
          </a:prstGeom>
          <a:noFill/>
          <a:ln w="12700">
            <a:solidFill>
              <a:schemeClr val="bg2">
                <a:lumMod val="25000"/>
              </a:schemeClr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endParaRPr lang="zh-CN" altLang="en-US" sz="2400" b="1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555776" y="2636912"/>
            <a:ext cx="4536504" cy="2448272"/>
          </a:xfrm>
          <a:prstGeom prst="rect">
            <a:avLst/>
          </a:prstGeom>
          <a:noFill/>
          <a:ln w="12700">
            <a:solidFill>
              <a:schemeClr val="accent2">
                <a:lumMod val="50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 userDrawn="1"/>
        </p:nvSpPr>
        <p:spPr>
          <a:xfrm rot="5400000">
            <a:off x="1288072" y="1714533"/>
            <a:ext cx="311470" cy="290802"/>
          </a:xfrm>
          <a:prstGeom prst="triangle">
            <a:avLst>
              <a:gd name="adj" fmla="val 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3059832" y="289532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zh-CN" altLang="en-US" sz="24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3475310" y="3009146"/>
            <a:ext cx="1237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研究背景</a:t>
            </a:r>
            <a:endParaRPr lang="zh-CN" altLang="en-US" sz="2400" b="1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4788024" y="289532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zh-CN" altLang="en-US" sz="24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5206728" y="3009146"/>
            <a:ext cx="1309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系统概述</a:t>
            </a:r>
            <a:endParaRPr lang="zh-CN" altLang="en-US" sz="2400" b="1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3059832" y="3645024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endParaRPr lang="zh-CN" altLang="en-US" sz="24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3475310" y="3758843"/>
            <a:ext cx="1240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系统实现</a:t>
            </a:r>
            <a:endParaRPr lang="zh-CN" altLang="en-US" sz="2400" b="1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788024" y="3645024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  <a:endParaRPr lang="zh-CN" altLang="en-US" sz="24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5206728" y="3758843"/>
            <a:ext cx="1309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实验结果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3059832" y="429905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  <a:endParaRPr lang="zh-CN" altLang="en-US" sz="24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3475310" y="4412869"/>
            <a:ext cx="1557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总结与展望</a:t>
            </a:r>
            <a:endParaRPr lang="zh-CN" altLang="en-US" sz="2000" b="1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3156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 userDrawn="1"/>
        </p:nvSpPr>
        <p:spPr>
          <a:xfrm>
            <a:off x="1822832" y="260648"/>
            <a:ext cx="1237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研究背景</a:t>
            </a:r>
            <a:endParaRPr lang="zh-CN" altLang="en-US" sz="2400" b="1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等腰三角形 17"/>
          <p:cNvSpPr/>
          <p:nvPr userDrawn="1"/>
        </p:nvSpPr>
        <p:spPr>
          <a:xfrm flipH="1">
            <a:off x="2375756" y="620688"/>
            <a:ext cx="108012" cy="216024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8"/>
          <p:cNvSpPr txBox="1"/>
          <p:nvPr userDrawn="1"/>
        </p:nvSpPr>
        <p:spPr>
          <a:xfrm>
            <a:off x="2987824" y="293054"/>
            <a:ext cx="1309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系统概述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3995936" y="293054"/>
            <a:ext cx="1240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系统实现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5004048" y="293054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实验结果</a:t>
            </a: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2987824" y="332656"/>
            <a:ext cx="0" cy="25200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 userDrawn="1"/>
        </p:nvCxnSpPr>
        <p:spPr>
          <a:xfrm>
            <a:off x="3995936" y="336331"/>
            <a:ext cx="0" cy="25200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 userDrawn="1"/>
        </p:nvCxnSpPr>
        <p:spPr>
          <a:xfrm>
            <a:off x="5004048" y="336331"/>
            <a:ext cx="0" cy="25200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 userDrawn="1"/>
        </p:nvCxnSpPr>
        <p:spPr>
          <a:xfrm>
            <a:off x="6012160" y="336435"/>
            <a:ext cx="0" cy="25200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 userDrawn="1"/>
        </p:nvSpPr>
        <p:spPr>
          <a:xfrm>
            <a:off x="6025504" y="293054"/>
            <a:ext cx="128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总结与展望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16"/>
          <p:cNvSpPr/>
          <p:nvPr userDrawn="1"/>
        </p:nvSpPr>
        <p:spPr>
          <a:xfrm flipH="1">
            <a:off x="3563888" y="620688"/>
            <a:ext cx="108012" cy="216024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979712" y="289379"/>
            <a:ext cx="1020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研究背景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3000688" y="262276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系统概述</a:t>
            </a:r>
            <a:endParaRPr lang="zh-CN" altLang="en-US" sz="2400" b="1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198616" y="293054"/>
            <a:ext cx="1240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系统实现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5206728" y="293054"/>
            <a:ext cx="1309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实验结果</a:t>
            </a: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2987824" y="332656"/>
            <a:ext cx="0" cy="25200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 userDrawn="1"/>
        </p:nvCxnSpPr>
        <p:spPr>
          <a:xfrm>
            <a:off x="4198616" y="336331"/>
            <a:ext cx="0" cy="25200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 userDrawn="1"/>
        </p:nvCxnSpPr>
        <p:spPr>
          <a:xfrm>
            <a:off x="5206728" y="336331"/>
            <a:ext cx="0" cy="25200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 userDrawn="1"/>
        </p:nvCxnSpPr>
        <p:spPr>
          <a:xfrm>
            <a:off x="6214840" y="336435"/>
            <a:ext cx="0" cy="25200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 userDrawn="1"/>
        </p:nvSpPr>
        <p:spPr>
          <a:xfrm>
            <a:off x="6228184" y="291426"/>
            <a:ext cx="1210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总结与展望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739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 userDrawn="1"/>
        </p:nvSpPr>
        <p:spPr>
          <a:xfrm flipH="1">
            <a:off x="4535996" y="620688"/>
            <a:ext cx="108012" cy="216024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979712" y="289379"/>
            <a:ext cx="1020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研究背景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987824" y="292950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系统概述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3995168" y="262276"/>
            <a:ext cx="1240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系统实现</a:t>
            </a:r>
            <a:endParaRPr lang="zh-CN" altLang="en-US" sz="2400" b="1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5148064" y="293054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实验结果</a:t>
            </a: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2987824" y="332656"/>
            <a:ext cx="0" cy="25200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3982592" y="336331"/>
            <a:ext cx="0" cy="25200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5148064" y="336331"/>
            <a:ext cx="0" cy="25200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/>
        </p:nvCxnSpPr>
        <p:spPr>
          <a:xfrm>
            <a:off x="6142832" y="336435"/>
            <a:ext cx="0" cy="25200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6169520" y="291426"/>
            <a:ext cx="1210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总结与展望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739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16"/>
          <p:cNvSpPr/>
          <p:nvPr userDrawn="1"/>
        </p:nvSpPr>
        <p:spPr>
          <a:xfrm flipH="1">
            <a:off x="5544108" y="620688"/>
            <a:ext cx="108012" cy="216024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979712" y="289379"/>
            <a:ext cx="1020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研究背景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2987824" y="292950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系统概述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3995936" y="292950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系统实现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5004048" y="258601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实验结果</a:t>
            </a: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2987824" y="332656"/>
            <a:ext cx="0" cy="25200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 userDrawn="1"/>
        </p:nvCxnSpPr>
        <p:spPr>
          <a:xfrm>
            <a:off x="3982592" y="336331"/>
            <a:ext cx="0" cy="25200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 userDrawn="1"/>
        </p:nvCxnSpPr>
        <p:spPr>
          <a:xfrm>
            <a:off x="5004048" y="336331"/>
            <a:ext cx="0" cy="25200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 userDrawn="1"/>
        </p:nvSpPr>
        <p:spPr>
          <a:xfrm>
            <a:off x="6169520" y="291426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总结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6" name="直接连接符 25"/>
          <p:cNvCxnSpPr/>
          <p:nvPr userDrawn="1"/>
        </p:nvCxnSpPr>
        <p:spPr>
          <a:xfrm>
            <a:off x="6156176" y="334703"/>
            <a:ext cx="0" cy="25200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 userDrawn="1"/>
        </p:nvSpPr>
        <p:spPr>
          <a:xfrm>
            <a:off x="6169520" y="291426"/>
            <a:ext cx="1210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总结与展望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4928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等腰三角形 37"/>
          <p:cNvSpPr/>
          <p:nvPr userDrawn="1"/>
        </p:nvSpPr>
        <p:spPr>
          <a:xfrm flipH="1">
            <a:off x="6732240" y="620688"/>
            <a:ext cx="108012" cy="216024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TextBox 38"/>
          <p:cNvSpPr txBox="1"/>
          <p:nvPr userDrawn="1"/>
        </p:nvSpPr>
        <p:spPr>
          <a:xfrm>
            <a:off x="5004048" y="291426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实验结果</a:t>
            </a:r>
          </a:p>
        </p:txBody>
      </p:sp>
      <p:sp>
        <p:nvSpPr>
          <p:cNvPr id="40" name="TextBox 39"/>
          <p:cNvSpPr txBox="1"/>
          <p:nvPr userDrawn="1"/>
        </p:nvSpPr>
        <p:spPr>
          <a:xfrm>
            <a:off x="6053022" y="260648"/>
            <a:ext cx="1615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总结与展望</a:t>
            </a:r>
            <a:endParaRPr lang="zh-CN" altLang="en-US" sz="2000" b="1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1" name="直接连接符 40"/>
          <p:cNvCxnSpPr/>
          <p:nvPr userDrawn="1"/>
        </p:nvCxnSpPr>
        <p:spPr>
          <a:xfrm>
            <a:off x="6012160" y="334703"/>
            <a:ext cx="0" cy="25200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 userDrawn="1"/>
        </p:nvSpPr>
        <p:spPr>
          <a:xfrm>
            <a:off x="1979712" y="289379"/>
            <a:ext cx="1020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研究背景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TextBox 42"/>
          <p:cNvSpPr txBox="1"/>
          <p:nvPr userDrawn="1"/>
        </p:nvSpPr>
        <p:spPr>
          <a:xfrm>
            <a:off x="2987824" y="292950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系统概述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TextBox 43"/>
          <p:cNvSpPr txBox="1"/>
          <p:nvPr userDrawn="1"/>
        </p:nvSpPr>
        <p:spPr>
          <a:xfrm>
            <a:off x="3995936" y="292950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系统实现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5" name="直接连接符 44"/>
          <p:cNvCxnSpPr/>
          <p:nvPr userDrawn="1"/>
        </p:nvCxnSpPr>
        <p:spPr>
          <a:xfrm>
            <a:off x="2987824" y="332656"/>
            <a:ext cx="0" cy="25200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 userDrawn="1"/>
        </p:nvCxnSpPr>
        <p:spPr>
          <a:xfrm>
            <a:off x="3982592" y="336331"/>
            <a:ext cx="0" cy="25200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 userDrawn="1"/>
        </p:nvCxnSpPr>
        <p:spPr>
          <a:xfrm>
            <a:off x="5004048" y="336331"/>
            <a:ext cx="0" cy="25200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66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 userDrawn="1"/>
        </p:nvSpPr>
        <p:spPr>
          <a:xfrm flipH="1">
            <a:off x="4535996" y="620688"/>
            <a:ext cx="108012" cy="216024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979712" y="289379"/>
            <a:ext cx="1020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研究背景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987824" y="292950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系统概述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3995168" y="262276"/>
            <a:ext cx="1240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系统实现</a:t>
            </a:r>
            <a:endParaRPr lang="zh-CN" altLang="en-US" sz="2400" b="1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5148064" y="293054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实验结果</a:t>
            </a: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2987824" y="332656"/>
            <a:ext cx="0" cy="25200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3982592" y="336331"/>
            <a:ext cx="0" cy="25200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5148064" y="336331"/>
            <a:ext cx="0" cy="25200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/>
        </p:nvCxnSpPr>
        <p:spPr>
          <a:xfrm>
            <a:off x="6142832" y="336435"/>
            <a:ext cx="0" cy="25200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6169520" y="291426"/>
            <a:ext cx="1210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总结与展望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1769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 userDrawn="1"/>
        </p:nvSpPr>
        <p:spPr>
          <a:xfrm>
            <a:off x="0" y="6701680"/>
            <a:ext cx="9144000" cy="183704"/>
          </a:xfrm>
          <a:prstGeom prst="rect">
            <a:avLst/>
          </a:prstGeom>
          <a:solidFill>
            <a:srgbClr val="00B0F0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0" y="6237312"/>
            <a:ext cx="9144000" cy="46436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800" b="1" kern="1200" dirty="0" smtClea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基于</a:t>
            </a:r>
            <a:r>
              <a:rPr lang="zh-CN" altLang="en-US" sz="1800" b="1" kern="1200" dirty="0" smtClea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物理的全局光照并行渲染系统</a:t>
            </a:r>
            <a:endParaRPr lang="zh-CN" altLang="en-US" sz="1800" b="1" kern="1200" dirty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41986" name="Picture 2" descr="F:\logo.jp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2" y="0"/>
            <a:ext cx="1655688" cy="73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等腰三角形 4"/>
          <p:cNvSpPr/>
          <p:nvPr userDrawn="1"/>
        </p:nvSpPr>
        <p:spPr>
          <a:xfrm rot="5400000">
            <a:off x="8848636" y="6386845"/>
            <a:ext cx="180020" cy="19569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 userDrawn="1"/>
        </p:nvSpPr>
        <p:spPr>
          <a:xfrm rot="16200000">
            <a:off x="7891568" y="6387484"/>
            <a:ext cx="180000" cy="1944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733436"/>
            <a:ext cx="9144000" cy="457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  <p:sldLayoutId id="2147483668" r:id="rId3"/>
    <p:sldLayoutId id="2147483650" r:id="rId4"/>
    <p:sldLayoutId id="2147483666" r:id="rId5"/>
    <p:sldLayoutId id="2147483667" r:id="rId6"/>
    <p:sldLayoutId id="2147483663" r:id="rId7"/>
    <p:sldLayoutId id="2147483664" r:id="rId8"/>
    <p:sldLayoutId id="2147483660" r:id="rId9"/>
    <p:sldLayoutId id="2147483662" r:id="rId10"/>
    <p:sldLayoutId id="2147483661" r:id="rId11"/>
    <p:sldLayoutId id="2147483655" r:id="rId12"/>
  </p:sldLayoutIdLst>
  <mc:AlternateContent xmlns:mc="http://schemas.openxmlformats.org/markup-compatibility/2006">
    <mc:Choice xmlns:p14="http://schemas.microsoft.com/office/powerpoint/2010/main" Requires="p14">
      <p:transition spd="slow" p14:dur="4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5" Type="http://schemas.openxmlformats.org/officeDocument/2006/relationships/image" Target="../media/image8.png"/><Relationship Id="rId4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10" Type="http://schemas.openxmlformats.org/officeDocument/2006/relationships/image" Target="../media/image15.pn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9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09677" y="1743199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zh-CN" altLang="en-US" sz="2400" b="1" dirty="0">
                <a:solidFill>
                  <a:schemeClr val="tx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物理的体积雾和体积光的研究与实现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017454" y="2267580"/>
            <a:ext cx="5109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6F3505"/>
                </a:solidFill>
              </a:rPr>
              <a:t>Physically Based </a:t>
            </a:r>
            <a:r>
              <a:rPr lang="en-US" altLang="zh-CN" dirty="0">
                <a:solidFill>
                  <a:srgbClr val="6F3505"/>
                </a:solidFill>
              </a:rPr>
              <a:t>V</a:t>
            </a:r>
            <a:r>
              <a:rPr lang="en-US" altLang="zh-CN" dirty="0" smtClean="0">
                <a:solidFill>
                  <a:srgbClr val="6F3505"/>
                </a:solidFill>
              </a:rPr>
              <a:t>olumetric </a:t>
            </a:r>
            <a:r>
              <a:rPr lang="en-US" altLang="zh-CN" dirty="0">
                <a:solidFill>
                  <a:srgbClr val="6F3505"/>
                </a:solidFill>
              </a:rPr>
              <a:t>F</a:t>
            </a:r>
            <a:r>
              <a:rPr lang="en-US" altLang="zh-CN" dirty="0" smtClean="0">
                <a:solidFill>
                  <a:srgbClr val="6F3505"/>
                </a:solidFill>
              </a:rPr>
              <a:t>og </a:t>
            </a:r>
            <a:r>
              <a:rPr lang="en-US" altLang="zh-CN" dirty="0">
                <a:solidFill>
                  <a:srgbClr val="6F3505"/>
                </a:solidFill>
              </a:rPr>
              <a:t>and </a:t>
            </a:r>
            <a:r>
              <a:rPr lang="en-US" altLang="zh-CN" dirty="0" smtClean="0">
                <a:solidFill>
                  <a:srgbClr val="6F3505"/>
                </a:solidFill>
              </a:rPr>
              <a:t>Volumetric </a:t>
            </a:r>
            <a:r>
              <a:rPr lang="en-US" altLang="zh-CN" dirty="0">
                <a:solidFill>
                  <a:srgbClr val="6F3505"/>
                </a:solidFill>
              </a:rPr>
              <a:t>L</a:t>
            </a:r>
            <a:r>
              <a:rPr lang="en-US" altLang="zh-CN" dirty="0" smtClean="0">
                <a:solidFill>
                  <a:srgbClr val="6F3505"/>
                </a:solidFill>
              </a:rPr>
              <a:t>ight</a:t>
            </a:r>
            <a:endParaRPr lang="zh-CN" altLang="en-US" dirty="0">
              <a:solidFill>
                <a:srgbClr val="6F3505"/>
              </a:solidFill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2636912"/>
            <a:ext cx="9144000" cy="0"/>
          </a:xfrm>
          <a:prstGeom prst="line">
            <a:avLst/>
          </a:prstGeom>
          <a:ln w="476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257376" y="3140968"/>
            <a:ext cx="3223959" cy="1672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rgbClr val="6F3505"/>
                </a:solidFill>
              </a:rPr>
              <a:t>答辩人：</a:t>
            </a:r>
            <a:r>
              <a:rPr lang="en-US" altLang="zh-CN" dirty="0" smtClean="0">
                <a:solidFill>
                  <a:srgbClr val="6F3505"/>
                </a:solidFill>
              </a:rPr>
              <a:t>2015226040003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rgbClr val="6F3505"/>
                </a:solidFill>
              </a:rPr>
              <a:t>专    业：计算机科学与技术</a:t>
            </a:r>
            <a:endParaRPr lang="en-US" altLang="zh-CN" dirty="0" smtClean="0">
              <a:solidFill>
                <a:srgbClr val="6F3505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rgbClr val="6F3505"/>
                </a:solidFill>
              </a:rPr>
              <a:t>时    间：</a:t>
            </a:r>
            <a:r>
              <a:rPr lang="en-US" altLang="zh-CN" dirty="0" smtClean="0">
                <a:solidFill>
                  <a:srgbClr val="6F3505"/>
                </a:solidFill>
              </a:rPr>
              <a:t>2018</a:t>
            </a:r>
            <a:r>
              <a:rPr lang="zh-CN" altLang="en-US" dirty="0" smtClean="0">
                <a:solidFill>
                  <a:srgbClr val="6F3505"/>
                </a:solidFill>
              </a:rPr>
              <a:t>年</a:t>
            </a:r>
            <a:r>
              <a:rPr lang="en-US" altLang="zh-CN" dirty="0" smtClean="0">
                <a:solidFill>
                  <a:srgbClr val="6F3505"/>
                </a:solidFill>
              </a:rPr>
              <a:t>5</a:t>
            </a:r>
            <a:r>
              <a:rPr lang="zh-CN" altLang="en-US" dirty="0" smtClean="0">
                <a:solidFill>
                  <a:srgbClr val="6F3505"/>
                </a:solidFill>
              </a:rPr>
              <a:t>月</a:t>
            </a:r>
            <a:r>
              <a:rPr lang="en-US" altLang="zh-CN" dirty="0" smtClean="0">
                <a:solidFill>
                  <a:srgbClr val="6F3505"/>
                </a:solidFill>
              </a:rPr>
              <a:t>4</a:t>
            </a:r>
            <a:r>
              <a:rPr lang="zh-CN" altLang="en-US" dirty="0" smtClean="0">
                <a:solidFill>
                  <a:srgbClr val="6F3505"/>
                </a:solidFill>
              </a:rPr>
              <a:t>日</a:t>
            </a:r>
            <a:endParaRPr lang="en-US" altLang="zh-CN" dirty="0" smtClean="0">
              <a:solidFill>
                <a:srgbClr val="6F3505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17275"/>
            <a:ext cx="9144000" cy="155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156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圆角矩形 64"/>
          <p:cNvSpPr/>
          <p:nvPr/>
        </p:nvSpPr>
        <p:spPr>
          <a:xfrm>
            <a:off x="1950720" y="174568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3286754" y="174568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算法概述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5963908" y="156949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7311010" y="156949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0" y="6483929"/>
            <a:ext cx="9144000" cy="396562"/>
            <a:chOff x="0" y="6425738"/>
            <a:chExt cx="9144000" cy="458249"/>
          </a:xfrm>
        </p:grpSpPr>
        <p:sp>
          <p:nvSpPr>
            <p:cNvPr id="17" name="矩形 16"/>
            <p:cNvSpPr/>
            <p:nvPr/>
          </p:nvSpPr>
          <p:spPr>
            <a:xfrm>
              <a:off x="0" y="6425738"/>
              <a:ext cx="9144000" cy="43226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基于物理的体积雾和体积光的研究与实现</a:t>
              </a:r>
              <a:endParaRPr lang="zh-CN" altLang="en-US" sz="16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311579" y="6457203"/>
              <a:ext cx="832421" cy="426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en-US" altLang="zh-CN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/26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0" y="689957"/>
            <a:ext cx="9144000" cy="163483"/>
          </a:xfrm>
          <a:prstGeom prst="rect">
            <a:avLst/>
          </a:prstGeom>
          <a:solidFill>
            <a:srgbClr val="307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4627874" y="84927"/>
            <a:ext cx="1325880" cy="709492"/>
          </a:xfrm>
          <a:prstGeom prst="roundRect">
            <a:avLst/>
          </a:prstGeom>
          <a:solidFill>
            <a:srgbClr val="3078BA"/>
          </a:solidFill>
          <a:ln>
            <a:solidFill>
              <a:srgbClr val="3078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756458" y="1720735"/>
            <a:ext cx="298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b="1" dirty="0" smtClean="0"/>
              <a:t>解耦</a:t>
            </a:r>
            <a:r>
              <a:rPr lang="en-US" altLang="zh-CN" b="1" dirty="0" smtClean="0"/>
              <a:t>Ray-marching</a:t>
            </a:r>
            <a:r>
              <a:rPr lang="zh-CN" altLang="en-US" b="1" dirty="0" smtClean="0"/>
              <a:t>算法</a:t>
            </a:r>
            <a:endParaRPr lang="en-US" altLang="zh-CN" b="1" dirty="0"/>
          </a:p>
        </p:txBody>
      </p:sp>
      <p:sp>
        <p:nvSpPr>
          <p:cNvPr id="73" name="文本框 72"/>
          <p:cNvSpPr txBox="1"/>
          <p:nvPr/>
        </p:nvSpPr>
        <p:spPr>
          <a:xfrm>
            <a:off x="756458" y="3429000"/>
            <a:ext cx="4319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b="1" dirty="0" smtClean="0"/>
              <a:t>使用</a:t>
            </a:r>
            <a:r>
              <a:rPr lang="en-US" altLang="zh-CN" b="1" dirty="0" smtClean="0"/>
              <a:t>ESM</a:t>
            </a:r>
            <a:r>
              <a:rPr lang="zh-CN" altLang="en-US" b="1" dirty="0" smtClean="0"/>
              <a:t>算法优化级联阴影贴图</a:t>
            </a:r>
            <a:endParaRPr lang="en-US" altLang="zh-CN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1331640" y="4005064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 smtClean="0"/>
              <a:t>提高体积光渲染效果</a:t>
            </a:r>
            <a:endParaRPr lang="zh-CN" altLang="en-US" dirty="0"/>
          </a:p>
        </p:txBody>
      </p:sp>
      <p:sp>
        <p:nvSpPr>
          <p:cNvPr id="74" name="文本框 73"/>
          <p:cNvSpPr txBox="1"/>
          <p:nvPr/>
        </p:nvSpPr>
        <p:spPr>
          <a:xfrm>
            <a:off x="1331640" y="2301735"/>
            <a:ext cx="6474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 smtClean="0"/>
              <a:t>使用计算着色器完成多光源光照计算，</a:t>
            </a:r>
            <a:r>
              <a:rPr lang="zh-CN" altLang="en-US" dirty="0"/>
              <a:t>提高渲染算法</a:t>
            </a:r>
            <a:r>
              <a:rPr lang="zh-CN" altLang="en-US" dirty="0" smtClean="0"/>
              <a:t>效率</a:t>
            </a:r>
            <a:endParaRPr lang="zh-CN" altLang="en-US" dirty="0"/>
          </a:p>
        </p:txBody>
      </p:sp>
      <p:sp>
        <p:nvSpPr>
          <p:cNvPr id="75" name="文本框 74"/>
          <p:cNvSpPr txBox="1"/>
          <p:nvPr/>
        </p:nvSpPr>
        <p:spPr>
          <a:xfrm>
            <a:off x="1331640" y="2796975"/>
            <a:ext cx="6474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 smtClean="0"/>
              <a:t>使用三维纹理做为中间存储器存放雾和体积光的中间颜色值</a:t>
            </a:r>
            <a:endParaRPr lang="zh-CN" altLang="en-US" dirty="0"/>
          </a:p>
        </p:txBody>
      </p:sp>
      <p:sp>
        <p:nvSpPr>
          <p:cNvPr id="76" name="文本框 75"/>
          <p:cNvSpPr txBox="1"/>
          <p:nvPr/>
        </p:nvSpPr>
        <p:spPr>
          <a:xfrm>
            <a:off x="640078" y="1130825"/>
            <a:ext cx="4579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雾和体积光颜色值计算：</a:t>
            </a:r>
            <a:endPara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640078" y="4641856"/>
            <a:ext cx="4579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应用雾效：</a:t>
            </a:r>
            <a:endPara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770274" y="5243986"/>
            <a:ext cx="574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b="1" dirty="0" smtClean="0"/>
              <a:t>存在透明物体的场景的雾效和体积光的应用</a:t>
            </a:r>
            <a:endParaRPr lang="en-US" altLang="zh-CN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208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直接箭头连接符 58"/>
          <p:cNvCxnSpPr>
            <a:stCxn id="57" idx="1"/>
          </p:cNvCxnSpPr>
          <p:nvPr/>
        </p:nvCxnSpPr>
        <p:spPr>
          <a:xfrm flipH="1" flipV="1">
            <a:off x="4767965" y="5796308"/>
            <a:ext cx="397415" cy="1"/>
          </a:xfrm>
          <a:prstGeom prst="straightConnector1">
            <a:avLst/>
          </a:prstGeom>
          <a:ln w="38100">
            <a:solidFill>
              <a:srgbClr val="00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圆角矩形 64"/>
          <p:cNvSpPr/>
          <p:nvPr/>
        </p:nvSpPr>
        <p:spPr>
          <a:xfrm>
            <a:off x="1950720" y="174568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3286754" y="174568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算法概述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5963908" y="156949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7311010" y="156949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0" y="6483929"/>
            <a:ext cx="9144000" cy="396562"/>
            <a:chOff x="0" y="6425738"/>
            <a:chExt cx="9144000" cy="458249"/>
          </a:xfrm>
        </p:grpSpPr>
        <p:sp>
          <p:nvSpPr>
            <p:cNvPr id="17" name="矩形 16"/>
            <p:cNvSpPr/>
            <p:nvPr/>
          </p:nvSpPr>
          <p:spPr>
            <a:xfrm>
              <a:off x="0" y="6425738"/>
              <a:ext cx="9144000" cy="43226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基于物理的体积雾和体积光的研究与实现</a:t>
              </a:r>
              <a:endParaRPr lang="zh-CN" altLang="en-US" sz="16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311579" y="6457203"/>
              <a:ext cx="832421" cy="426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r>
                <a:rPr lang="en-US" altLang="zh-CN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/26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0" y="689957"/>
            <a:ext cx="9144000" cy="163483"/>
          </a:xfrm>
          <a:prstGeom prst="rect">
            <a:avLst/>
          </a:prstGeom>
          <a:solidFill>
            <a:srgbClr val="307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4627874" y="84927"/>
            <a:ext cx="1325880" cy="709492"/>
          </a:xfrm>
          <a:prstGeom prst="roundRect">
            <a:avLst/>
          </a:prstGeom>
          <a:solidFill>
            <a:srgbClr val="3078BA"/>
          </a:solidFill>
          <a:ln>
            <a:solidFill>
              <a:srgbClr val="3078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640078" y="1130825"/>
            <a:ext cx="7244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解耦</a:t>
            </a:r>
            <a:r>
              <a:rPr lang="en-US" altLang="zh-CN" sz="2000" b="1" dirty="0"/>
              <a:t>Ray-marching</a:t>
            </a:r>
            <a:r>
              <a:rPr lang="zh-CN" altLang="en-US" sz="2000" b="1" dirty="0" smtClean="0"/>
              <a:t>算法</a:t>
            </a:r>
            <a:r>
              <a:rPr lang="en-US" altLang="zh-CN" sz="2000" b="1" dirty="0" smtClean="0"/>
              <a:t>(1</a:t>
            </a:r>
            <a:r>
              <a:rPr lang="en-US" altLang="zh-CN" sz="2000" b="1" dirty="0" smtClean="0"/>
              <a:t>)</a:t>
            </a:r>
            <a:r>
              <a:rPr lang="zh-CN" altLang="en-US" sz="2000" b="1" dirty="0" smtClean="0"/>
              <a:t>：计算单个粒子累计光照值</a:t>
            </a:r>
            <a:endParaRPr lang="en-US" altLang="zh-CN" sz="2000" b="1" dirty="0"/>
          </a:p>
        </p:txBody>
      </p:sp>
      <p:grpSp>
        <p:nvGrpSpPr>
          <p:cNvPr id="20" name="组合 19"/>
          <p:cNvGrpSpPr/>
          <p:nvPr/>
        </p:nvGrpSpPr>
        <p:grpSpPr>
          <a:xfrm>
            <a:off x="1634743" y="1982940"/>
            <a:ext cx="5961593" cy="3219450"/>
            <a:chOff x="2182282" y="1971675"/>
            <a:chExt cx="5961593" cy="3219450"/>
          </a:xfrm>
        </p:grpSpPr>
        <p:cxnSp>
          <p:nvCxnSpPr>
            <p:cNvPr id="21" name="直接箭头连接符 20"/>
            <p:cNvCxnSpPr/>
            <p:nvPr/>
          </p:nvCxnSpPr>
          <p:spPr>
            <a:xfrm flipH="1">
              <a:off x="4576299" y="4606524"/>
              <a:ext cx="152864" cy="228499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3898676" y="4644392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100" dirty="0" smtClean="0"/>
                <a:t>外散射</a:t>
              </a:r>
              <a:endParaRPr lang="zh-CN" altLang="en-US" sz="1100" dirty="0"/>
            </a:p>
          </p:txBody>
        </p:sp>
        <p:sp>
          <p:nvSpPr>
            <p:cNvPr id="23" name="太阳形 22"/>
            <p:cNvSpPr/>
            <p:nvPr/>
          </p:nvSpPr>
          <p:spPr>
            <a:xfrm>
              <a:off x="4729163" y="1971675"/>
              <a:ext cx="914400" cy="914400"/>
            </a:xfrm>
            <a:prstGeom prst="sun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梯形 23"/>
            <p:cNvSpPr/>
            <p:nvPr/>
          </p:nvSpPr>
          <p:spPr>
            <a:xfrm>
              <a:off x="6724650" y="3943350"/>
              <a:ext cx="1419225" cy="1247775"/>
            </a:xfrm>
            <a:prstGeom prst="trapezoid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5" name="直接箭头连接符 24"/>
            <p:cNvCxnSpPr>
              <a:stCxn id="23" idx="2"/>
              <a:endCxn id="24" idx="1"/>
            </p:cNvCxnSpPr>
            <p:nvPr/>
          </p:nvCxnSpPr>
          <p:spPr>
            <a:xfrm>
              <a:off x="5186363" y="2886075"/>
              <a:ext cx="1694259" cy="168116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4729163" y="4563423"/>
              <a:ext cx="47625" cy="666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3665935" y="4564372"/>
              <a:ext cx="47625" cy="666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5837635" y="4563424"/>
              <a:ext cx="47625" cy="666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2182282" y="4382447"/>
              <a:ext cx="1009176" cy="428625"/>
              <a:chOff x="476250" y="2695575"/>
              <a:chExt cx="1009176" cy="428625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476250" y="2695575"/>
                <a:ext cx="590550" cy="4286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直角三角形 51"/>
              <p:cNvSpPr/>
              <p:nvPr/>
            </p:nvSpPr>
            <p:spPr>
              <a:xfrm rot="2714206">
                <a:off x="1152525" y="2764644"/>
                <a:ext cx="333375" cy="332427"/>
              </a:xfrm>
              <a:prstGeom prst="rt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31" name="直接连接符 30"/>
            <p:cNvCxnSpPr>
              <a:stCxn id="52" idx="5"/>
              <a:endCxn id="24" idx="1"/>
            </p:cNvCxnSpPr>
            <p:nvPr/>
          </p:nvCxnSpPr>
          <p:spPr>
            <a:xfrm flipV="1">
              <a:off x="3025244" y="4567238"/>
              <a:ext cx="3855378" cy="50492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>
              <a:stCxn id="23" idx="2"/>
              <a:endCxn id="29" idx="0"/>
            </p:cNvCxnSpPr>
            <p:nvPr/>
          </p:nvCxnSpPr>
          <p:spPr>
            <a:xfrm>
              <a:off x="5186363" y="2886075"/>
              <a:ext cx="675085" cy="167734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>
              <a:stCxn id="23" idx="2"/>
              <a:endCxn id="27" idx="7"/>
            </p:cNvCxnSpPr>
            <p:nvPr/>
          </p:nvCxnSpPr>
          <p:spPr>
            <a:xfrm flipH="1">
              <a:off x="4769813" y="2886075"/>
              <a:ext cx="416550" cy="168711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>
              <a:stCxn id="23" idx="2"/>
              <a:endCxn id="28" idx="6"/>
            </p:cNvCxnSpPr>
            <p:nvPr/>
          </p:nvCxnSpPr>
          <p:spPr>
            <a:xfrm flipH="1">
              <a:off x="3713560" y="2886075"/>
              <a:ext cx="1472803" cy="1711635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3520046" y="4617969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t1</a:t>
              </a:r>
              <a:endParaRPr lang="zh-CN" altLang="en-US" dirty="0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4587473" y="4636301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t2</a:t>
              </a:r>
              <a:endParaRPr lang="zh-CN" altLang="en-US" dirty="0"/>
            </a:p>
          </p:txBody>
        </p:sp>
        <p:sp>
          <p:nvSpPr>
            <p:cNvPr id="37" name="文本框 35"/>
            <p:cNvSpPr txBox="1"/>
            <p:nvPr/>
          </p:nvSpPr>
          <p:spPr>
            <a:xfrm>
              <a:off x="5691182" y="4614864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 smtClean="0"/>
                <a:t>t3</a:t>
              </a:r>
              <a:endParaRPr lang="zh-CN" altLang="en-US" dirty="0"/>
            </a:p>
          </p:txBody>
        </p:sp>
        <p:cxnSp>
          <p:nvCxnSpPr>
            <p:cNvPr id="38" name="直接箭头连接符 37"/>
            <p:cNvCxnSpPr>
              <a:stCxn id="28" idx="2"/>
            </p:cNvCxnSpPr>
            <p:nvPr/>
          </p:nvCxnSpPr>
          <p:spPr>
            <a:xfrm flipH="1">
              <a:off x="3260640" y="4597710"/>
              <a:ext cx="405295" cy="1715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>
              <a:stCxn id="27" idx="2"/>
            </p:cNvCxnSpPr>
            <p:nvPr/>
          </p:nvCxnSpPr>
          <p:spPr>
            <a:xfrm flipH="1" flipV="1">
              <a:off x="4208509" y="4592484"/>
              <a:ext cx="520654" cy="427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/>
            <p:nvPr/>
          </p:nvCxnSpPr>
          <p:spPr>
            <a:xfrm flipH="1" flipV="1">
              <a:off x="5414923" y="4589498"/>
              <a:ext cx="448723" cy="310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/>
            <p:cNvSpPr txBox="1"/>
            <p:nvPr/>
          </p:nvSpPr>
          <p:spPr>
            <a:xfrm>
              <a:off x="5672132" y="2266950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L</a:t>
              </a:r>
              <a:endParaRPr lang="zh-CN" altLang="en-US" dirty="0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6700838" y="4074677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</a:t>
              </a:r>
              <a:endParaRPr lang="zh-CN" altLang="en-US" dirty="0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594438" y="4071224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</a:t>
              </a:r>
              <a:endParaRPr lang="zh-CN" altLang="en-US" dirty="0"/>
            </a:p>
          </p:txBody>
        </p:sp>
        <p:cxnSp>
          <p:nvCxnSpPr>
            <p:cNvPr id="44" name="直接连接符 43"/>
            <p:cNvCxnSpPr/>
            <p:nvPr/>
          </p:nvCxnSpPr>
          <p:spPr>
            <a:xfrm>
              <a:off x="4012976" y="3760942"/>
              <a:ext cx="1287687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>
              <a:stCxn id="28" idx="6"/>
            </p:cNvCxnSpPr>
            <p:nvPr/>
          </p:nvCxnSpPr>
          <p:spPr>
            <a:xfrm flipH="1" flipV="1">
              <a:off x="3590925" y="4255890"/>
              <a:ext cx="122635" cy="34182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>
              <a:stCxn id="28" idx="1"/>
              <a:endCxn id="35" idx="1"/>
            </p:cNvCxnSpPr>
            <p:nvPr/>
          </p:nvCxnSpPr>
          <p:spPr>
            <a:xfrm flipH="1">
              <a:off x="3520046" y="4574136"/>
              <a:ext cx="152864" cy="228499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/>
            <p:nvPr/>
          </p:nvCxnSpPr>
          <p:spPr>
            <a:xfrm flipH="1" flipV="1">
              <a:off x="4647178" y="4288278"/>
              <a:ext cx="122635" cy="34182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/>
            <p:cNvCxnSpPr>
              <a:stCxn id="37" idx="0"/>
            </p:cNvCxnSpPr>
            <p:nvPr/>
          </p:nvCxnSpPr>
          <p:spPr>
            <a:xfrm flipH="1" flipV="1">
              <a:off x="5681832" y="4330362"/>
              <a:ext cx="198665" cy="284502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>
              <a:stCxn id="37" idx="0"/>
              <a:endCxn id="37" idx="2"/>
            </p:cNvCxnSpPr>
            <p:nvPr/>
          </p:nvCxnSpPr>
          <p:spPr>
            <a:xfrm>
              <a:off x="5880497" y="4614864"/>
              <a:ext cx="0" cy="369332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本框 49"/>
            <p:cNvSpPr txBox="1"/>
            <p:nvPr/>
          </p:nvSpPr>
          <p:spPr>
            <a:xfrm>
              <a:off x="4167189" y="4082371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100" dirty="0" smtClean="0"/>
                <a:t>内散射</a:t>
              </a:r>
              <a:endParaRPr lang="zh-CN" altLang="en-US" sz="1100" dirty="0"/>
            </a:p>
          </p:txBody>
        </p:sp>
      </p:grpSp>
      <p:sp>
        <p:nvSpPr>
          <p:cNvPr id="2" name="立方体 1"/>
          <p:cNvSpPr/>
          <p:nvPr/>
        </p:nvSpPr>
        <p:spPr>
          <a:xfrm>
            <a:off x="1914929" y="2218918"/>
            <a:ext cx="1357256" cy="122279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>
            <a:stCxn id="2" idx="1"/>
            <a:endCxn id="2" idx="0"/>
          </p:cNvCxnSpPr>
          <p:nvPr/>
        </p:nvCxnSpPr>
        <p:spPr>
          <a:xfrm flipV="1">
            <a:off x="2440708" y="2218918"/>
            <a:ext cx="305698" cy="3056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V="1">
            <a:off x="2689351" y="2216742"/>
            <a:ext cx="305698" cy="3056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V="1">
            <a:off x="2185295" y="2216742"/>
            <a:ext cx="305698" cy="3056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2" idx="1"/>
            <a:endCxn id="2" idx="3"/>
          </p:cNvCxnSpPr>
          <p:nvPr/>
        </p:nvCxnSpPr>
        <p:spPr>
          <a:xfrm>
            <a:off x="2440708" y="2524616"/>
            <a:ext cx="0" cy="9170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2689351" y="2522440"/>
            <a:ext cx="0" cy="9170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2184445" y="2522440"/>
            <a:ext cx="0" cy="9170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2" idx="2"/>
            <a:endCxn id="2" idx="4"/>
          </p:cNvCxnSpPr>
          <p:nvPr/>
        </p:nvCxnSpPr>
        <p:spPr>
          <a:xfrm>
            <a:off x="1914929" y="2983164"/>
            <a:ext cx="10515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>
            <a:off x="1914929" y="2738464"/>
            <a:ext cx="10515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1904480" y="3242520"/>
            <a:ext cx="10515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V="1">
            <a:off x="2966487" y="2435318"/>
            <a:ext cx="305698" cy="3056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 flipV="1">
            <a:off x="2966487" y="2676378"/>
            <a:ext cx="305698" cy="3056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 flipV="1">
            <a:off x="2956038" y="2938221"/>
            <a:ext cx="305698" cy="3056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058945" y="2369591"/>
            <a:ext cx="10499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>
            <a:off x="1986937" y="2450432"/>
            <a:ext cx="10499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>
            <a:off x="2130953" y="2306416"/>
            <a:ext cx="10499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>
            <a:off x="3036879" y="2450432"/>
            <a:ext cx="0" cy="9170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3109750" y="2370679"/>
            <a:ext cx="0" cy="9170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3180895" y="2306416"/>
            <a:ext cx="0" cy="9170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立方体 90"/>
          <p:cNvSpPr/>
          <p:nvPr/>
        </p:nvSpPr>
        <p:spPr>
          <a:xfrm>
            <a:off x="3393412" y="5222548"/>
            <a:ext cx="1357256" cy="1222793"/>
          </a:xfrm>
          <a:prstGeom prst="cub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2" name="直接连接符 91"/>
          <p:cNvCxnSpPr>
            <a:stCxn id="91" idx="1"/>
            <a:endCxn id="91" idx="0"/>
          </p:cNvCxnSpPr>
          <p:nvPr/>
        </p:nvCxnSpPr>
        <p:spPr>
          <a:xfrm flipV="1">
            <a:off x="3919191" y="5222548"/>
            <a:ext cx="305698" cy="3056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 flipV="1">
            <a:off x="4167834" y="5220372"/>
            <a:ext cx="305698" cy="3056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 flipV="1">
            <a:off x="3663778" y="5220372"/>
            <a:ext cx="305698" cy="3056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91" idx="1"/>
            <a:endCxn id="91" idx="3"/>
          </p:cNvCxnSpPr>
          <p:nvPr/>
        </p:nvCxnSpPr>
        <p:spPr>
          <a:xfrm>
            <a:off x="3919191" y="5528246"/>
            <a:ext cx="0" cy="9170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>
            <a:off x="4167834" y="5526070"/>
            <a:ext cx="0" cy="9170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/>
        </p:nvCxnSpPr>
        <p:spPr>
          <a:xfrm>
            <a:off x="3662928" y="5526070"/>
            <a:ext cx="0" cy="9170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>
            <a:stCxn id="91" idx="2"/>
            <a:endCxn id="91" idx="4"/>
          </p:cNvCxnSpPr>
          <p:nvPr/>
        </p:nvCxnSpPr>
        <p:spPr>
          <a:xfrm>
            <a:off x="3393412" y="5986794"/>
            <a:ext cx="10515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>
            <a:off x="3393412" y="5742094"/>
            <a:ext cx="10515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>
            <a:off x="3382963" y="6246150"/>
            <a:ext cx="10515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 flipV="1">
            <a:off x="4444970" y="5438948"/>
            <a:ext cx="305698" cy="3056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 flipV="1">
            <a:off x="4444970" y="5680008"/>
            <a:ext cx="305698" cy="3056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/>
        </p:nvCxnSpPr>
        <p:spPr>
          <a:xfrm flipV="1">
            <a:off x="4434521" y="5941851"/>
            <a:ext cx="305698" cy="3056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>
            <a:off x="3537428" y="5373221"/>
            <a:ext cx="10499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>
            <a:off x="3465420" y="5454062"/>
            <a:ext cx="10499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/>
        </p:nvCxnSpPr>
        <p:spPr>
          <a:xfrm>
            <a:off x="3609436" y="5310046"/>
            <a:ext cx="10499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>
            <a:off x="4515362" y="5454062"/>
            <a:ext cx="0" cy="9170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4588233" y="5374309"/>
            <a:ext cx="0" cy="9170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/>
        </p:nvCxnSpPr>
        <p:spPr>
          <a:xfrm>
            <a:off x="4659378" y="5310046"/>
            <a:ext cx="0" cy="9170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1760845" y="1805506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/>
              <a:t>计算着色器</a:t>
            </a:r>
            <a:endParaRPr lang="zh-CN" altLang="en-US" sz="1400" b="1" dirty="0"/>
          </a:p>
        </p:txBody>
      </p:sp>
      <p:sp>
        <p:nvSpPr>
          <p:cNvPr id="110" name="文本框 109"/>
          <p:cNvSpPr txBox="1"/>
          <p:nvPr/>
        </p:nvSpPr>
        <p:spPr>
          <a:xfrm>
            <a:off x="2317361" y="566943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/>
              <a:t>三维纹理</a:t>
            </a:r>
            <a:endParaRPr lang="zh-CN" altLang="en-US" sz="1400" b="1" dirty="0"/>
          </a:p>
        </p:txBody>
      </p:sp>
      <p:sp>
        <p:nvSpPr>
          <p:cNvPr id="57" name="矩形 56"/>
          <p:cNvSpPr/>
          <p:nvPr/>
        </p:nvSpPr>
        <p:spPr>
          <a:xfrm>
            <a:off x="5165380" y="5680008"/>
            <a:ext cx="241663" cy="23260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矩形 110"/>
          <p:cNvSpPr/>
          <p:nvPr/>
        </p:nvSpPr>
        <p:spPr>
          <a:xfrm>
            <a:off x="5407043" y="5680008"/>
            <a:ext cx="241663" cy="2326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矩形 111"/>
          <p:cNvSpPr/>
          <p:nvPr/>
        </p:nvSpPr>
        <p:spPr>
          <a:xfrm>
            <a:off x="5648706" y="5680008"/>
            <a:ext cx="241663" cy="23260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 112"/>
          <p:cNvSpPr/>
          <p:nvPr/>
        </p:nvSpPr>
        <p:spPr>
          <a:xfrm>
            <a:off x="5890369" y="5680008"/>
            <a:ext cx="241663" cy="2326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4" name="直接箭头连接符 113"/>
          <p:cNvCxnSpPr>
            <a:endCxn id="115" idx="1"/>
          </p:cNvCxnSpPr>
          <p:nvPr/>
        </p:nvCxnSpPr>
        <p:spPr>
          <a:xfrm>
            <a:off x="5044826" y="4624696"/>
            <a:ext cx="478694" cy="87298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左大括号 114"/>
          <p:cNvSpPr/>
          <p:nvPr/>
        </p:nvSpPr>
        <p:spPr>
          <a:xfrm rot="5400000">
            <a:off x="5445796" y="5208559"/>
            <a:ext cx="155448" cy="733699"/>
          </a:xfrm>
          <a:prstGeom prst="leftBrace">
            <a:avLst/>
          </a:prstGeom>
          <a:ln w="28575">
            <a:solidFill>
              <a:srgbClr val="1E1C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9" name="直接箭头连接符 118"/>
          <p:cNvCxnSpPr>
            <a:endCxn id="113" idx="0"/>
          </p:cNvCxnSpPr>
          <p:nvPr/>
        </p:nvCxnSpPr>
        <p:spPr>
          <a:xfrm>
            <a:off x="5337721" y="4745295"/>
            <a:ext cx="673480" cy="934713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箭头连接符 120"/>
          <p:cNvCxnSpPr/>
          <p:nvPr/>
        </p:nvCxnSpPr>
        <p:spPr>
          <a:xfrm flipV="1">
            <a:off x="2046899" y="2132857"/>
            <a:ext cx="399824" cy="437737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箭头连接符 123"/>
          <p:cNvCxnSpPr/>
          <p:nvPr/>
        </p:nvCxnSpPr>
        <p:spPr>
          <a:xfrm flipV="1">
            <a:off x="1760845" y="2570594"/>
            <a:ext cx="0" cy="868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箭头连接符 125"/>
          <p:cNvCxnSpPr/>
          <p:nvPr/>
        </p:nvCxnSpPr>
        <p:spPr>
          <a:xfrm flipV="1">
            <a:off x="1757579" y="2149992"/>
            <a:ext cx="313015" cy="337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箭头连接符 128"/>
          <p:cNvCxnSpPr/>
          <p:nvPr/>
        </p:nvCxnSpPr>
        <p:spPr>
          <a:xfrm>
            <a:off x="1896415" y="3584368"/>
            <a:ext cx="1004074" cy="6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文本框 129"/>
          <p:cNvSpPr txBox="1"/>
          <p:nvPr/>
        </p:nvSpPr>
        <p:spPr>
          <a:xfrm>
            <a:off x="1624235" y="209954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Z</a:t>
            </a:r>
            <a:endParaRPr lang="zh-CN" altLang="en-US" dirty="0"/>
          </a:p>
        </p:txBody>
      </p:sp>
      <p:sp>
        <p:nvSpPr>
          <p:cNvPr id="131" name="文本框 130"/>
          <p:cNvSpPr txBox="1"/>
          <p:nvPr/>
        </p:nvSpPr>
        <p:spPr>
          <a:xfrm>
            <a:off x="1446847" y="2784389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132" name="文本框 131"/>
          <p:cNvSpPr txBox="1"/>
          <p:nvPr/>
        </p:nvSpPr>
        <p:spPr>
          <a:xfrm>
            <a:off x="2196435" y="3610603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矩形 115"/>
              <p:cNvSpPr/>
              <p:nvPr/>
            </p:nvSpPr>
            <p:spPr>
              <a:xfrm>
                <a:off x="6008283" y="2693734"/>
                <a:ext cx="2670155" cy="391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𝑟𝑔𝑏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6" name="矩形 1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283" y="2693734"/>
                <a:ext cx="2670155" cy="391902"/>
              </a:xfrm>
              <a:prstGeom prst="rect">
                <a:avLst/>
              </a:prstGeom>
              <a:blipFill rotWithShape="0"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矩形 116"/>
              <p:cNvSpPr/>
              <p:nvPr/>
            </p:nvSpPr>
            <p:spPr>
              <a:xfrm>
                <a:off x="6043999" y="3114686"/>
                <a:ext cx="15886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zh-CN" altLang="en-US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zh-CN" altLang="en-US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7" name="矩形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999" y="3114686"/>
                <a:ext cx="1588640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48602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圆角矩形 64"/>
          <p:cNvSpPr/>
          <p:nvPr/>
        </p:nvSpPr>
        <p:spPr>
          <a:xfrm>
            <a:off x="1950720" y="174568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3286754" y="174568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算法概述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5963908" y="156949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7311010" y="156949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0" y="6483929"/>
            <a:ext cx="9144000" cy="396562"/>
            <a:chOff x="0" y="6425738"/>
            <a:chExt cx="9144000" cy="458249"/>
          </a:xfrm>
        </p:grpSpPr>
        <p:sp>
          <p:nvSpPr>
            <p:cNvPr id="17" name="矩形 16"/>
            <p:cNvSpPr/>
            <p:nvPr/>
          </p:nvSpPr>
          <p:spPr>
            <a:xfrm>
              <a:off x="0" y="6425738"/>
              <a:ext cx="9144000" cy="43226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基于物理的体积雾和体积光的研究与实现</a:t>
              </a:r>
              <a:endParaRPr lang="zh-CN" altLang="en-US" sz="16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311579" y="6457203"/>
              <a:ext cx="832421" cy="426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10/26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0" y="689957"/>
            <a:ext cx="9144000" cy="163483"/>
          </a:xfrm>
          <a:prstGeom prst="rect">
            <a:avLst/>
          </a:prstGeom>
          <a:solidFill>
            <a:srgbClr val="307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4627874" y="84927"/>
            <a:ext cx="1325880" cy="709492"/>
          </a:xfrm>
          <a:prstGeom prst="roundRect">
            <a:avLst/>
          </a:prstGeom>
          <a:solidFill>
            <a:srgbClr val="3078BA"/>
          </a:solidFill>
          <a:ln>
            <a:solidFill>
              <a:srgbClr val="3078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640078" y="1130825"/>
            <a:ext cx="4579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解耦</a:t>
            </a:r>
            <a:r>
              <a:rPr lang="en-US" altLang="zh-CN" sz="2000" b="1" dirty="0"/>
              <a:t>Ray-marching</a:t>
            </a:r>
            <a:r>
              <a:rPr lang="zh-CN" altLang="en-US" sz="2000" b="1" dirty="0" smtClean="0"/>
              <a:t>算法</a:t>
            </a:r>
            <a:r>
              <a:rPr lang="en-US" altLang="zh-CN" sz="2000" b="1" dirty="0" smtClean="0"/>
              <a:t>(2)</a:t>
            </a:r>
            <a:endParaRPr lang="en-US" altLang="zh-CN" sz="2000" b="1" dirty="0"/>
          </a:p>
        </p:txBody>
      </p:sp>
      <p:sp>
        <p:nvSpPr>
          <p:cNvPr id="116" name="文本框 115"/>
          <p:cNvSpPr txBox="1"/>
          <p:nvPr/>
        </p:nvSpPr>
        <p:spPr>
          <a:xfrm>
            <a:off x="756458" y="1720735"/>
            <a:ext cx="2984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600" b="1" dirty="0" smtClean="0"/>
              <a:t>相位方程</a:t>
            </a:r>
            <a:endParaRPr lang="en-US" altLang="zh-CN" sz="1600" b="1" dirty="0"/>
          </a:p>
        </p:txBody>
      </p:sp>
      <p:grpSp>
        <p:nvGrpSpPr>
          <p:cNvPr id="3" name="组合 2"/>
          <p:cNvGrpSpPr/>
          <p:nvPr/>
        </p:nvGrpSpPr>
        <p:grpSpPr>
          <a:xfrm>
            <a:off x="4343997" y="3006586"/>
            <a:ext cx="4154689" cy="3284261"/>
            <a:chOff x="3568839" y="1392514"/>
            <a:chExt cx="4154689" cy="3284261"/>
          </a:xfrm>
        </p:grpSpPr>
        <p:sp>
          <p:nvSpPr>
            <p:cNvPr id="117" name="椭圆 116"/>
            <p:cNvSpPr/>
            <p:nvPr/>
          </p:nvSpPr>
          <p:spPr>
            <a:xfrm>
              <a:off x="4629150" y="1495425"/>
              <a:ext cx="1809750" cy="7048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爆炸形 2 117"/>
            <p:cNvSpPr/>
            <p:nvPr/>
          </p:nvSpPr>
          <p:spPr>
            <a:xfrm>
              <a:off x="5772150" y="1752600"/>
              <a:ext cx="219075" cy="180975"/>
            </a:xfrm>
            <a:prstGeom prst="irregularSeal2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0" name="组合 119"/>
            <p:cNvGrpSpPr/>
            <p:nvPr/>
          </p:nvGrpSpPr>
          <p:grpSpPr>
            <a:xfrm rot="16200000">
              <a:off x="6970568" y="1418059"/>
              <a:ext cx="644474" cy="861446"/>
              <a:chOff x="706463" y="2055302"/>
              <a:chExt cx="644474" cy="861446"/>
            </a:xfrm>
            <a:solidFill>
              <a:schemeClr val="accent6"/>
            </a:solidFill>
          </p:grpSpPr>
          <p:sp>
            <p:nvSpPr>
              <p:cNvPr id="122" name="矩形 121"/>
              <p:cNvSpPr/>
              <p:nvPr/>
            </p:nvSpPr>
            <p:spPr>
              <a:xfrm>
                <a:off x="706463" y="2597434"/>
                <a:ext cx="644474" cy="31931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23" name="直角三角形 122"/>
              <p:cNvSpPr/>
              <p:nvPr/>
            </p:nvSpPr>
            <p:spPr>
              <a:xfrm rot="18838250">
                <a:off x="813694" y="2055302"/>
                <a:ext cx="450000" cy="450000"/>
              </a:xfrm>
              <a:prstGeom prst="rtTriangl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125" name="太阳形 124"/>
            <p:cNvSpPr/>
            <p:nvPr/>
          </p:nvSpPr>
          <p:spPr>
            <a:xfrm>
              <a:off x="3568839" y="1660194"/>
              <a:ext cx="488811" cy="357188"/>
            </a:xfrm>
            <a:prstGeom prst="sun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7" name="直接箭头连接符 126"/>
            <p:cNvCxnSpPr>
              <a:stCxn id="118" idx="1"/>
              <a:endCxn id="117" idx="1"/>
            </p:cNvCxnSpPr>
            <p:nvPr/>
          </p:nvCxnSpPr>
          <p:spPr>
            <a:xfrm flipH="1" flipV="1">
              <a:off x="4894182" y="1598648"/>
              <a:ext cx="877968" cy="261842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箭头连接符 127"/>
            <p:cNvCxnSpPr>
              <a:endCxn id="117" idx="2"/>
            </p:cNvCxnSpPr>
            <p:nvPr/>
          </p:nvCxnSpPr>
          <p:spPr>
            <a:xfrm flipH="1" flipV="1">
              <a:off x="4629150" y="1847850"/>
              <a:ext cx="1143000" cy="12640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箭头连接符 132"/>
            <p:cNvCxnSpPr>
              <a:stCxn id="118" idx="1"/>
              <a:endCxn id="117" idx="3"/>
            </p:cNvCxnSpPr>
            <p:nvPr/>
          </p:nvCxnSpPr>
          <p:spPr>
            <a:xfrm flipH="1">
              <a:off x="4894182" y="1860490"/>
              <a:ext cx="877968" cy="236562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箭头连接符 133"/>
            <p:cNvCxnSpPr>
              <a:stCxn id="118" idx="1"/>
              <a:endCxn id="117" idx="0"/>
            </p:cNvCxnSpPr>
            <p:nvPr/>
          </p:nvCxnSpPr>
          <p:spPr>
            <a:xfrm flipH="1" flipV="1">
              <a:off x="5534025" y="1495425"/>
              <a:ext cx="238125" cy="365065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箭头连接符 134"/>
            <p:cNvCxnSpPr>
              <a:stCxn id="118" idx="1"/>
              <a:endCxn id="117" idx="4"/>
            </p:cNvCxnSpPr>
            <p:nvPr/>
          </p:nvCxnSpPr>
          <p:spPr>
            <a:xfrm flipH="1">
              <a:off x="5534025" y="1860490"/>
              <a:ext cx="238125" cy="339785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箭头连接符 135"/>
            <p:cNvCxnSpPr>
              <a:endCxn id="117" idx="5"/>
            </p:cNvCxnSpPr>
            <p:nvPr/>
          </p:nvCxnSpPr>
          <p:spPr>
            <a:xfrm>
              <a:off x="5772150" y="1860490"/>
              <a:ext cx="401718" cy="236562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箭头连接符 136"/>
            <p:cNvCxnSpPr>
              <a:endCxn id="117" idx="7"/>
            </p:cNvCxnSpPr>
            <p:nvPr/>
          </p:nvCxnSpPr>
          <p:spPr>
            <a:xfrm flipV="1">
              <a:off x="5772150" y="1598648"/>
              <a:ext cx="401718" cy="249202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箭头连接符 137"/>
            <p:cNvCxnSpPr>
              <a:stCxn id="118" idx="1"/>
              <a:endCxn id="123" idx="5"/>
            </p:cNvCxnSpPr>
            <p:nvPr/>
          </p:nvCxnSpPr>
          <p:spPr>
            <a:xfrm flipV="1">
              <a:off x="5772150" y="1838788"/>
              <a:ext cx="1314932" cy="2170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椭圆 138"/>
            <p:cNvSpPr/>
            <p:nvPr/>
          </p:nvSpPr>
          <p:spPr>
            <a:xfrm>
              <a:off x="4629150" y="2733675"/>
              <a:ext cx="1809750" cy="7048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爆炸形 2 139"/>
            <p:cNvSpPr/>
            <p:nvPr/>
          </p:nvSpPr>
          <p:spPr>
            <a:xfrm>
              <a:off x="5563323" y="2964649"/>
              <a:ext cx="219075" cy="180975"/>
            </a:xfrm>
            <a:prstGeom prst="irregularSeal2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1" name="组合 140"/>
            <p:cNvGrpSpPr/>
            <p:nvPr/>
          </p:nvGrpSpPr>
          <p:grpSpPr>
            <a:xfrm rot="16200000">
              <a:off x="6970568" y="2656309"/>
              <a:ext cx="644474" cy="861446"/>
              <a:chOff x="706463" y="2055302"/>
              <a:chExt cx="644474" cy="861446"/>
            </a:xfrm>
            <a:solidFill>
              <a:schemeClr val="accent6"/>
            </a:solidFill>
          </p:grpSpPr>
          <p:sp>
            <p:nvSpPr>
              <p:cNvPr id="142" name="矩形 141"/>
              <p:cNvSpPr/>
              <p:nvPr/>
            </p:nvSpPr>
            <p:spPr>
              <a:xfrm>
                <a:off x="706463" y="2597434"/>
                <a:ext cx="644474" cy="31931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43" name="直角三角形 142"/>
              <p:cNvSpPr/>
              <p:nvPr/>
            </p:nvSpPr>
            <p:spPr>
              <a:xfrm rot="18838250">
                <a:off x="813694" y="2055302"/>
                <a:ext cx="450000" cy="450000"/>
              </a:xfrm>
              <a:prstGeom prst="rtTriangl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144" name="太阳形 143"/>
            <p:cNvSpPr/>
            <p:nvPr/>
          </p:nvSpPr>
          <p:spPr>
            <a:xfrm>
              <a:off x="3568839" y="2898444"/>
              <a:ext cx="488811" cy="357188"/>
            </a:xfrm>
            <a:prstGeom prst="sun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5" name="直接箭头连接符 144"/>
            <p:cNvCxnSpPr>
              <a:stCxn id="140" idx="1"/>
              <a:endCxn id="139" idx="1"/>
            </p:cNvCxnSpPr>
            <p:nvPr/>
          </p:nvCxnSpPr>
          <p:spPr>
            <a:xfrm flipH="1" flipV="1">
              <a:off x="4894182" y="2836898"/>
              <a:ext cx="669141" cy="235641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箭头连接符 145"/>
            <p:cNvCxnSpPr>
              <a:stCxn id="140" idx="1"/>
              <a:endCxn id="139" idx="2"/>
            </p:cNvCxnSpPr>
            <p:nvPr/>
          </p:nvCxnSpPr>
          <p:spPr>
            <a:xfrm flipH="1">
              <a:off x="4629150" y="3072539"/>
              <a:ext cx="934173" cy="13561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箭头连接符 146"/>
            <p:cNvCxnSpPr>
              <a:stCxn id="140" idx="1"/>
              <a:endCxn id="139" idx="3"/>
            </p:cNvCxnSpPr>
            <p:nvPr/>
          </p:nvCxnSpPr>
          <p:spPr>
            <a:xfrm flipH="1">
              <a:off x="4894182" y="3072539"/>
              <a:ext cx="669141" cy="262763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箭头连接符 147"/>
            <p:cNvCxnSpPr>
              <a:stCxn id="140" idx="1"/>
              <a:endCxn id="139" idx="0"/>
            </p:cNvCxnSpPr>
            <p:nvPr/>
          </p:nvCxnSpPr>
          <p:spPr>
            <a:xfrm flipH="1" flipV="1">
              <a:off x="5534025" y="2733675"/>
              <a:ext cx="29298" cy="338864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箭头连接符 148"/>
            <p:cNvCxnSpPr>
              <a:stCxn id="140" idx="1"/>
              <a:endCxn id="139" idx="4"/>
            </p:cNvCxnSpPr>
            <p:nvPr/>
          </p:nvCxnSpPr>
          <p:spPr>
            <a:xfrm flipH="1">
              <a:off x="5534025" y="3072539"/>
              <a:ext cx="29298" cy="365986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箭头连接符 149"/>
            <p:cNvCxnSpPr>
              <a:stCxn id="140" idx="1"/>
              <a:endCxn id="139" idx="5"/>
            </p:cNvCxnSpPr>
            <p:nvPr/>
          </p:nvCxnSpPr>
          <p:spPr>
            <a:xfrm>
              <a:off x="5563323" y="3072539"/>
              <a:ext cx="610545" cy="262763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箭头连接符 150"/>
            <p:cNvCxnSpPr>
              <a:stCxn id="140" idx="1"/>
              <a:endCxn id="139" idx="7"/>
            </p:cNvCxnSpPr>
            <p:nvPr/>
          </p:nvCxnSpPr>
          <p:spPr>
            <a:xfrm flipV="1">
              <a:off x="5563323" y="2836898"/>
              <a:ext cx="610545" cy="235641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箭头连接符 151"/>
            <p:cNvCxnSpPr>
              <a:stCxn id="140" idx="1"/>
              <a:endCxn id="143" idx="5"/>
            </p:cNvCxnSpPr>
            <p:nvPr/>
          </p:nvCxnSpPr>
          <p:spPr>
            <a:xfrm>
              <a:off x="5563323" y="3072539"/>
              <a:ext cx="1523759" cy="449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椭圆 152"/>
            <p:cNvSpPr/>
            <p:nvPr/>
          </p:nvSpPr>
          <p:spPr>
            <a:xfrm>
              <a:off x="4629150" y="3971925"/>
              <a:ext cx="1809750" cy="7048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54" name="爆炸形 2 153"/>
            <p:cNvSpPr/>
            <p:nvPr/>
          </p:nvSpPr>
          <p:spPr>
            <a:xfrm>
              <a:off x="5114091" y="4224800"/>
              <a:ext cx="219075" cy="180975"/>
            </a:xfrm>
            <a:prstGeom prst="irregularSeal2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grpSp>
          <p:nvGrpSpPr>
            <p:cNvPr id="155" name="组合 154"/>
            <p:cNvGrpSpPr/>
            <p:nvPr/>
          </p:nvGrpSpPr>
          <p:grpSpPr>
            <a:xfrm rot="16200000">
              <a:off x="6970568" y="3894559"/>
              <a:ext cx="644474" cy="861446"/>
              <a:chOff x="706463" y="2055302"/>
              <a:chExt cx="644474" cy="861446"/>
            </a:xfrm>
            <a:solidFill>
              <a:schemeClr val="accent6"/>
            </a:solidFill>
          </p:grpSpPr>
          <p:sp>
            <p:nvSpPr>
              <p:cNvPr id="156" name="矩形 155"/>
              <p:cNvSpPr/>
              <p:nvPr/>
            </p:nvSpPr>
            <p:spPr>
              <a:xfrm>
                <a:off x="706463" y="2597434"/>
                <a:ext cx="644474" cy="31931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57" name="直角三角形 156"/>
              <p:cNvSpPr/>
              <p:nvPr/>
            </p:nvSpPr>
            <p:spPr>
              <a:xfrm rot="18838250">
                <a:off x="813694" y="2055302"/>
                <a:ext cx="450000" cy="450000"/>
              </a:xfrm>
              <a:prstGeom prst="rtTriangl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158" name="太阳形 157"/>
            <p:cNvSpPr/>
            <p:nvPr/>
          </p:nvSpPr>
          <p:spPr>
            <a:xfrm>
              <a:off x="3568839" y="4136694"/>
              <a:ext cx="488811" cy="357188"/>
            </a:xfrm>
            <a:prstGeom prst="sun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cxnSp>
          <p:nvCxnSpPr>
            <p:cNvPr id="159" name="直接箭头连接符 158"/>
            <p:cNvCxnSpPr>
              <a:stCxn id="154" idx="1"/>
              <a:endCxn id="153" idx="1"/>
            </p:cNvCxnSpPr>
            <p:nvPr/>
          </p:nvCxnSpPr>
          <p:spPr>
            <a:xfrm flipH="1" flipV="1">
              <a:off x="4894182" y="4075148"/>
              <a:ext cx="219909" cy="257542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箭头连接符 159"/>
            <p:cNvCxnSpPr>
              <a:stCxn id="154" idx="1"/>
              <a:endCxn id="153" idx="2"/>
            </p:cNvCxnSpPr>
            <p:nvPr/>
          </p:nvCxnSpPr>
          <p:spPr>
            <a:xfrm flipH="1" flipV="1">
              <a:off x="4629150" y="4324350"/>
              <a:ext cx="484941" cy="8340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箭头连接符 160"/>
            <p:cNvCxnSpPr>
              <a:stCxn id="154" idx="1"/>
              <a:endCxn id="153" idx="3"/>
            </p:cNvCxnSpPr>
            <p:nvPr/>
          </p:nvCxnSpPr>
          <p:spPr>
            <a:xfrm flipH="1">
              <a:off x="4894182" y="4332690"/>
              <a:ext cx="219909" cy="240862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箭头连接符 161"/>
            <p:cNvCxnSpPr>
              <a:stCxn id="154" idx="1"/>
              <a:endCxn id="153" idx="0"/>
            </p:cNvCxnSpPr>
            <p:nvPr/>
          </p:nvCxnSpPr>
          <p:spPr>
            <a:xfrm flipV="1">
              <a:off x="5114091" y="3971925"/>
              <a:ext cx="419934" cy="360765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箭头连接符 162"/>
            <p:cNvCxnSpPr>
              <a:stCxn id="154" idx="1"/>
              <a:endCxn id="153" idx="4"/>
            </p:cNvCxnSpPr>
            <p:nvPr/>
          </p:nvCxnSpPr>
          <p:spPr>
            <a:xfrm>
              <a:off x="5114091" y="4332690"/>
              <a:ext cx="419934" cy="344085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箭头连接符 163"/>
            <p:cNvCxnSpPr>
              <a:stCxn id="154" idx="1"/>
              <a:endCxn id="153" idx="5"/>
            </p:cNvCxnSpPr>
            <p:nvPr/>
          </p:nvCxnSpPr>
          <p:spPr>
            <a:xfrm>
              <a:off x="5114091" y="4332690"/>
              <a:ext cx="1059777" cy="240862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箭头连接符 164"/>
            <p:cNvCxnSpPr>
              <a:stCxn id="154" idx="1"/>
              <a:endCxn id="153" idx="7"/>
            </p:cNvCxnSpPr>
            <p:nvPr/>
          </p:nvCxnSpPr>
          <p:spPr>
            <a:xfrm flipV="1">
              <a:off x="5114091" y="4075148"/>
              <a:ext cx="1059777" cy="257542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箭头连接符 165"/>
            <p:cNvCxnSpPr>
              <a:stCxn id="154" idx="1"/>
              <a:endCxn id="157" idx="5"/>
            </p:cNvCxnSpPr>
            <p:nvPr/>
          </p:nvCxnSpPr>
          <p:spPr>
            <a:xfrm flipV="1">
              <a:off x="5114091" y="4315288"/>
              <a:ext cx="1972991" cy="1740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文本框 166"/>
            <p:cNvSpPr txBox="1"/>
            <p:nvPr/>
          </p:nvSpPr>
          <p:spPr>
            <a:xfrm>
              <a:off x="4111729" y="1392514"/>
              <a:ext cx="5261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g&lt;0</a:t>
              </a:r>
              <a:endParaRPr lang="zh-CN" altLang="en-US" dirty="0"/>
            </a:p>
          </p:txBody>
        </p:sp>
        <p:sp>
          <p:nvSpPr>
            <p:cNvPr id="168" name="文本框 167"/>
            <p:cNvSpPr txBox="1"/>
            <p:nvPr/>
          </p:nvSpPr>
          <p:spPr>
            <a:xfrm>
              <a:off x="4111729" y="2595317"/>
              <a:ext cx="5261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g=0</a:t>
              </a:r>
              <a:endParaRPr lang="zh-CN" altLang="en-US" dirty="0"/>
            </a:p>
          </p:txBody>
        </p:sp>
        <p:sp>
          <p:nvSpPr>
            <p:cNvPr id="169" name="文本框 152"/>
            <p:cNvSpPr txBox="1"/>
            <p:nvPr/>
          </p:nvSpPr>
          <p:spPr>
            <a:xfrm>
              <a:off x="4101065" y="3859126"/>
              <a:ext cx="5261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 smtClean="0"/>
                <a:t>g&gt;0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4761327" y="1589396"/>
                <a:ext cx="3100913" cy="8296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𝐻𝐺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327" y="1589396"/>
                <a:ext cx="3100913" cy="82965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0" name="组合 169"/>
          <p:cNvGrpSpPr/>
          <p:nvPr/>
        </p:nvGrpSpPr>
        <p:grpSpPr>
          <a:xfrm>
            <a:off x="1582424" y="3212720"/>
            <a:ext cx="1948053" cy="1307863"/>
            <a:chOff x="7535918" y="2473074"/>
            <a:chExt cx="3092450" cy="2054067"/>
          </a:xfrm>
        </p:grpSpPr>
        <p:grpSp>
          <p:nvGrpSpPr>
            <p:cNvPr id="172" name="组合 171"/>
            <p:cNvGrpSpPr/>
            <p:nvPr/>
          </p:nvGrpSpPr>
          <p:grpSpPr>
            <a:xfrm>
              <a:off x="9965875" y="3811124"/>
              <a:ext cx="662493" cy="304800"/>
              <a:chOff x="5858957" y="3143250"/>
              <a:chExt cx="662493" cy="304800"/>
            </a:xfrm>
          </p:grpSpPr>
          <p:sp>
            <p:nvSpPr>
              <p:cNvPr id="183" name="矩形 182"/>
              <p:cNvSpPr/>
              <p:nvPr/>
            </p:nvSpPr>
            <p:spPr>
              <a:xfrm>
                <a:off x="6159500" y="3143250"/>
                <a:ext cx="36195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直角三角形 183"/>
              <p:cNvSpPr/>
              <p:nvPr/>
            </p:nvSpPr>
            <p:spPr>
              <a:xfrm rot="13447808">
                <a:off x="5858957" y="3169632"/>
                <a:ext cx="235599" cy="228664"/>
              </a:xfrm>
              <a:prstGeom prst="rt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3" name="椭圆 172"/>
            <p:cNvSpPr/>
            <p:nvPr/>
          </p:nvSpPr>
          <p:spPr>
            <a:xfrm>
              <a:off x="7535918" y="3399907"/>
              <a:ext cx="1284889" cy="11272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75" name="直接箭头连接符 174"/>
            <p:cNvCxnSpPr/>
            <p:nvPr/>
          </p:nvCxnSpPr>
          <p:spPr>
            <a:xfrm>
              <a:off x="7913576" y="2473074"/>
              <a:ext cx="275798" cy="1478764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箭头连接符 179"/>
            <p:cNvCxnSpPr>
              <a:endCxn id="184" idx="5"/>
            </p:cNvCxnSpPr>
            <p:nvPr/>
          </p:nvCxnSpPr>
          <p:spPr>
            <a:xfrm>
              <a:off x="8189374" y="3951838"/>
              <a:ext cx="18943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/>
          <p:cNvSpPr txBox="1"/>
          <p:nvPr/>
        </p:nvSpPr>
        <p:spPr>
          <a:xfrm>
            <a:off x="2002282" y="378494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θ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4761327" y="2439733"/>
                <a:ext cx="11449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327" y="2439733"/>
                <a:ext cx="1144993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9204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圆角矩形 64"/>
          <p:cNvSpPr/>
          <p:nvPr/>
        </p:nvSpPr>
        <p:spPr>
          <a:xfrm>
            <a:off x="1950720" y="174568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3286754" y="174568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算法概述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5963908" y="156949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7311010" y="156949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0" y="6483929"/>
            <a:ext cx="9144000" cy="396562"/>
            <a:chOff x="0" y="6425738"/>
            <a:chExt cx="9144000" cy="458249"/>
          </a:xfrm>
        </p:grpSpPr>
        <p:sp>
          <p:nvSpPr>
            <p:cNvPr id="17" name="矩形 16"/>
            <p:cNvSpPr/>
            <p:nvPr/>
          </p:nvSpPr>
          <p:spPr>
            <a:xfrm>
              <a:off x="0" y="6425738"/>
              <a:ext cx="9144000" cy="43226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基于物理的体积雾和体积光的研究与实现</a:t>
              </a:r>
              <a:endParaRPr lang="zh-CN" altLang="en-US" sz="16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311579" y="6457203"/>
              <a:ext cx="832421" cy="426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r>
                <a:rPr lang="en-US" altLang="zh-CN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/26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0" y="689957"/>
            <a:ext cx="9144000" cy="163483"/>
          </a:xfrm>
          <a:prstGeom prst="rect">
            <a:avLst/>
          </a:prstGeom>
          <a:solidFill>
            <a:srgbClr val="307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4627874" y="84927"/>
            <a:ext cx="1325880" cy="709492"/>
          </a:xfrm>
          <a:prstGeom prst="roundRect">
            <a:avLst/>
          </a:prstGeom>
          <a:solidFill>
            <a:srgbClr val="3078BA"/>
          </a:solidFill>
          <a:ln>
            <a:solidFill>
              <a:srgbClr val="3078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640078" y="1130825"/>
            <a:ext cx="4579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解耦</a:t>
            </a:r>
            <a:r>
              <a:rPr lang="en-US" altLang="zh-CN" sz="2000" b="1" dirty="0"/>
              <a:t>Ray-marching</a:t>
            </a:r>
            <a:r>
              <a:rPr lang="zh-CN" altLang="en-US" sz="2000" b="1" dirty="0" smtClean="0"/>
              <a:t>算法</a:t>
            </a:r>
            <a:r>
              <a:rPr lang="en-US" altLang="zh-CN" sz="2000" b="1" dirty="0" smtClean="0"/>
              <a:t>(3)</a:t>
            </a:r>
            <a:endParaRPr lang="en-US" altLang="zh-CN" sz="2000" b="1" dirty="0"/>
          </a:p>
        </p:txBody>
      </p:sp>
      <p:grpSp>
        <p:nvGrpSpPr>
          <p:cNvPr id="20" name="组合 19"/>
          <p:cNvGrpSpPr/>
          <p:nvPr/>
        </p:nvGrpSpPr>
        <p:grpSpPr>
          <a:xfrm>
            <a:off x="1591203" y="1700808"/>
            <a:ext cx="5961593" cy="3219450"/>
            <a:chOff x="2182282" y="1971675"/>
            <a:chExt cx="5961593" cy="3219450"/>
          </a:xfrm>
        </p:grpSpPr>
        <p:cxnSp>
          <p:nvCxnSpPr>
            <p:cNvPr id="21" name="直接箭头连接符 20"/>
            <p:cNvCxnSpPr/>
            <p:nvPr/>
          </p:nvCxnSpPr>
          <p:spPr>
            <a:xfrm flipH="1">
              <a:off x="4576299" y="4606524"/>
              <a:ext cx="152864" cy="228499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3937349" y="4599838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100" dirty="0" smtClean="0"/>
                <a:t>内散射</a:t>
              </a:r>
              <a:endParaRPr lang="zh-CN" altLang="en-US" sz="1100" dirty="0"/>
            </a:p>
          </p:txBody>
        </p:sp>
        <p:sp>
          <p:nvSpPr>
            <p:cNvPr id="23" name="太阳形 22"/>
            <p:cNvSpPr/>
            <p:nvPr/>
          </p:nvSpPr>
          <p:spPr>
            <a:xfrm>
              <a:off x="4729163" y="1971675"/>
              <a:ext cx="914400" cy="914400"/>
            </a:xfrm>
            <a:prstGeom prst="sun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梯形 23"/>
            <p:cNvSpPr/>
            <p:nvPr/>
          </p:nvSpPr>
          <p:spPr>
            <a:xfrm>
              <a:off x="6724650" y="3943350"/>
              <a:ext cx="1419225" cy="1247775"/>
            </a:xfrm>
            <a:prstGeom prst="trapezoid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5" name="直接箭头连接符 24"/>
            <p:cNvCxnSpPr>
              <a:stCxn id="23" idx="2"/>
              <a:endCxn id="24" idx="1"/>
            </p:cNvCxnSpPr>
            <p:nvPr/>
          </p:nvCxnSpPr>
          <p:spPr>
            <a:xfrm>
              <a:off x="5186363" y="2886075"/>
              <a:ext cx="1694259" cy="168116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4729163" y="4563423"/>
              <a:ext cx="47625" cy="666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3665935" y="4564372"/>
              <a:ext cx="47625" cy="666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5837635" y="4563424"/>
              <a:ext cx="47625" cy="666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2182282" y="4382447"/>
              <a:ext cx="1009176" cy="428625"/>
              <a:chOff x="476250" y="2695575"/>
              <a:chExt cx="1009176" cy="428625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476250" y="2695575"/>
                <a:ext cx="590550" cy="4286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直角三角形 51"/>
              <p:cNvSpPr/>
              <p:nvPr/>
            </p:nvSpPr>
            <p:spPr>
              <a:xfrm rot="2714206">
                <a:off x="1152525" y="2764644"/>
                <a:ext cx="333375" cy="332427"/>
              </a:xfrm>
              <a:prstGeom prst="rt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31" name="直接连接符 30"/>
            <p:cNvCxnSpPr>
              <a:stCxn id="52" idx="5"/>
              <a:endCxn id="24" idx="1"/>
            </p:cNvCxnSpPr>
            <p:nvPr/>
          </p:nvCxnSpPr>
          <p:spPr>
            <a:xfrm flipV="1">
              <a:off x="3025244" y="4567238"/>
              <a:ext cx="3855378" cy="50492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>
              <a:stCxn id="23" idx="2"/>
              <a:endCxn id="29" idx="0"/>
            </p:cNvCxnSpPr>
            <p:nvPr/>
          </p:nvCxnSpPr>
          <p:spPr>
            <a:xfrm>
              <a:off x="5186363" y="2886075"/>
              <a:ext cx="675085" cy="167734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>
              <a:stCxn id="23" idx="2"/>
              <a:endCxn id="27" idx="7"/>
            </p:cNvCxnSpPr>
            <p:nvPr/>
          </p:nvCxnSpPr>
          <p:spPr>
            <a:xfrm flipH="1">
              <a:off x="4769813" y="2886075"/>
              <a:ext cx="416550" cy="168711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>
              <a:stCxn id="23" idx="2"/>
              <a:endCxn id="28" idx="6"/>
            </p:cNvCxnSpPr>
            <p:nvPr/>
          </p:nvCxnSpPr>
          <p:spPr>
            <a:xfrm flipH="1">
              <a:off x="3713560" y="2886075"/>
              <a:ext cx="1472803" cy="1711635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3520046" y="4617969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t1</a:t>
              </a:r>
              <a:endParaRPr lang="zh-CN" altLang="en-US" dirty="0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4587473" y="4636301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t2</a:t>
              </a:r>
              <a:endParaRPr lang="zh-CN" altLang="en-US" dirty="0"/>
            </a:p>
          </p:txBody>
        </p:sp>
        <p:sp>
          <p:nvSpPr>
            <p:cNvPr id="37" name="文本框 35"/>
            <p:cNvSpPr txBox="1"/>
            <p:nvPr/>
          </p:nvSpPr>
          <p:spPr>
            <a:xfrm>
              <a:off x="5691182" y="4614864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 smtClean="0"/>
                <a:t>t3</a:t>
              </a:r>
              <a:endParaRPr lang="zh-CN" altLang="en-US" dirty="0"/>
            </a:p>
          </p:txBody>
        </p:sp>
        <p:cxnSp>
          <p:nvCxnSpPr>
            <p:cNvPr id="38" name="直接箭头连接符 37"/>
            <p:cNvCxnSpPr>
              <a:stCxn id="28" idx="2"/>
            </p:cNvCxnSpPr>
            <p:nvPr/>
          </p:nvCxnSpPr>
          <p:spPr>
            <a:xfrm flipH="1">
              <a:off x="3260640" y="4597710"/>
              <a:ext cx="405295" cy="1715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>
              <a:stCxn id="27" idx="2"/>
            </p:cNvCxnSpPr>
            <p:nvPr/>
          </p:nvCxnSpPr>
          <p:spPr>
            <a:xfrm flipH="1" flipV="1">
              <a:off x="4208509" y="4592484"/>
              <a:ext cx="520654" cy="427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/>
            <p:nvPr/>
          </p:nvCxnSpPr>
          <p:spPr>
            <a:xfrm flipH="1" flipV="1">
              <a:off x="5414923" y="4589498"/>
              <a:ext cx="448723" cy="310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/>
            <p:cNvSpPr txBox="1"/>
            <p:nvPr/>
          </p:nvSpPr>
          <p:spPr>
            <a:xfrm>
              <a:off x="5672132" y="2266950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L</a:t>
              </a:r>
              <a:endParaRPr lang="zh-CN" altLang="en-US" dirty="0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6700838" y="4074677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</a:t>
              </a:r>
              <a:endParaRPr lang="zh-CN" altLang="en-US" dirty="0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594438" y="4071224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</a:t>
              </a:r>
              <a:endParaRPr lang="zh-CN" altLang="en-US" dirty="0"/>
            </a:p>
          </p:txBody>
        </p:sp>
        <p:cxnSp>
          <p:nvCxnSpPr>
            <p:cNvPr id="44" name="直接连接符 43"/>
            <p:cNvCxnSpPr/>
            <p:nvPr/>
          </p:nvCxnSpPr>
          <p:spPr>
            <a:xfrm>
              <a:off x="4012976" y="3760942"/>
              <a:ext cx="1287687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>
              <a:stCxn id="28" idx="6"/>
            </p:cNvCxnSpPr>
            <p:nvPr/>
          </p:nvCxnSpPr>
          <p:spPr>
            <a:xfrm flipH="1" flipV="1">
              <a:off x="3590925" y="4255890"/>
              <a:ext cx="122635" cy="34182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/>
            <p:nvPr/>
          </p:nvCxnSpPr>
          <p:spPr>
            <a:xfrm flipH="1">
              <a:off x="3547616" y="4589498"/>
              <a:ext cx="152864" cy="228499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/>
            <p:nvPr/>
          </p:nvCxnSpPr>
          <p:spPr>
            <a:xfrm flipH="1" flipV="1">
              <a:off x="4611206" y="4245644"/>
              <a:ext cx="122635" cy="34182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/>
            <p:cNvCxnSpPr>
              <a:stCxn id="37" idx="0"/>
            </p:cNvCxnSpPr>
            <p:nvPr/>
          </p:nvCxnSpPr>
          <p:spPr>
            <a:xfrm flipH="1" flipV="1">
              <a:off x="5681832" y="4330362"/>
              <a:ext cx="198665" cy="284502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>
              <a:stCxn id="37" idx="0"/>
              <a:endCxn id="37" idx="2"/>
            </p:cNvCxnSpPr>
            <p:nvPr/>
          </p:nvCxnSpPr>
          <p:spPr>
            <a:xfrm>
              <a:off x="5880497" y="4614864"/>
              <a:ext cx="0" cy="369332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本框 49"/>
            <p:cNvSpPr txBox="1"/>
            <p:nvPr/>
          </p:nvSpPr>
          <p:spPr>
            <a:xfrm>
              <a:off x="4167189" y="4082371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100" dirty="0" smtClean="0"/>
                <a:t>外散射</a:t>
              </a:r>
              <a:endParaRPr lang="zh-CN" altLang="en-US" sz="1100" dirty="0"/>
            </a:p>
          </p:txBody>
        </p:sp>
      </p:grpSp>
      <p:cxnSp>
        <p:nvCxnSpPr>
          <p:cNvPr id="134" name="肘形连接符 133"/>
          <p:cNvCxnSpPr>
            <a:stCxn id="35" idx="0"/>
            <a:endCxn id="51" idx="0"/>
          </p:cNvCxnSpPr>
          <p:nvPr/>
        </p:nvCxnSpPr>
        <p:spPr>
          <a:xfrm rot="16200000" flipV="1">
            <a:off x="2384619" y="3613439"/>
            <a:ext cx="235522" cy="1231804"/>
          </a:xfrm>
          <a:prstGeom prst="bentConnector3">
            <a:avLst>
              <a:gd name="adj1" fmla="val 197061"/>
            </a:avLst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肘形连接符 134"/>
          <p:cNvCxnSpPr>
            <a:stCxn id="27" idx="0"/>
            <a:endCxn id="51" idx="2"/>
          </p:cNvCxnSpPr>
          <p:nvPr/>
        </p:nvCxnSpPr>
        <p:spPr>
          <a:xfrm rot="16200000" flipH="1" flipV="1">
            <a:off x="2900363" y="3278670"/>
            <a:ext cx="247649" cy="2275419"/>
          </a:xfrm>
          <a:prstGeom prst="bentConnector5">
            <a:avLst>
              <a:gd name="adj1" fmla="val 192693"/>
              <a:gd name="adj2" fmla="val 44035"/>
              <a:gd name="adj3" fmla="val 192308"/>
            </a:avLst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肘形连接符 142"/>
          <p:cNvCxnSpPr>
            <a:stCxn id="29" idx="0"/>
            <a:endCxn id="51" idx="0"/>
          </p:cNvCxnSpPr>
          <p:nvPr/>
        </p:nvCxnSpPr>
        <p:spPr>
          <a:xfrm rot="16200000" flipV="1">
            <a:off x="3487936" y="2510123"/>
            <a:ext cx="180977" cy="3383891"/>
          </a:xfrm>
          <a:prstGeom prst="bentConnector3">
            <a:avLst>
              <a:gd name="adj1" fmla="val 315787"/>
            </a:avLst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矩形 154"/>
              <p:cNvSpPr/>
              <p:nvPr/>
            </p:nvSpPr>
            <p:spPr>
              <a:xfrm>
                <a:off x="3420260" y="5111827"/>
                <a:ext cx="34708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zh-CN" altLang="en-US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dirty="0" smtClean="0"/>
                  <a:t>×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5" name="矩形 1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260" y="5111827"/>
                <a:ext cx="3470887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15000" b="-2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矩形 156"/>
              <p:cNvSpPr/>
              <p:nvPr/>
            </p:nvSpPr>
            <p:spPr>
              <a:xfrm>
                <a:off x="2411760" y="5552870"/>
                <a:ext cx="10537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7" name="矩形 1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5552870"/>
                <a:ext cx="1053750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矩形 158"/>
              <p:cNvSpPr/>
              <p:nvPr/>
            </p:nvSpPr>
            <p:spPr>
              <a:xfrm>
                <a:off x="3802588" y="5583753"/>
                <a:ext cx="17647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9" name="矩形 1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588" y="5583753"/>
                <a:ext cx="1764778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矩形 159"/>
              <p:cNvSpPr/>
              <p:nvPr/>
            </p:nvSpPr>
            <p:spPr>
              <a:xfrm>
                <a:off x="5834683" y="5550809"/>
                <a:ext cx="23416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0" name="矩形 1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683" y="5550809"/>
                <a:ext cx="2341603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45116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圆角矩形 64"/>
          <p:cNvSpPr/>
          <p:nvPr/>
        </p:nvSpPr>
        <p:spPr>
          <a:xfrm>
            <a:off x="1950720" y="174568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3286754" y="174568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算法概述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5963908" y="156949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7311010" y="156949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0" y="6483929"/>
            <a:ext cx="9144000" cy="396562"/>
            <a:chOff x="0" y="6425738"/>
            <a:chExt cx="9144000" cy="458249"/>
          </a:xfrm>
        </p:grpSpPr>
        <p:sp>
          <p:nvSpPr>
            <p:cNvPr id="17" name="矩形 16"/>
            <p:cNvSpPr/>
            <p:nvPr/>
          </p:nvSpPr>
          <p:spPr>
            <a:xfrm>
              <a:off x="0" y="6425738"/>
              <a:ext cx="9144000" cy="43226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基于物理的体积雾和体积光的研究与实现</a:t>
              </a:r>
              <a:endParaRPr lang="zh-CN" altLang="en-US" sz="16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311579" y="6457203"/>
              <a:ext cx="832421" cy="426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r>
                <a:rPr lang="en-US" altLang="zh-CN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/26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0" y="689957"/>
            <a:ext cx="9144000" cy="163483"/>
          </a:xfrm>
          <a:prstGeom prst="rect">
            <a:avLst/>
          </a:prstGeom>
          <a:solidFill>
            <a:srgbClr val="307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4627874" y="84927"/>
            <a:ext cx="1325880" cy="709492"/>
          </a:xfrm>
          <a:prstGeom prst="roundRect">
            <a:avLst/>
          </a:prstGeom>
          <a:solidFill>
            <a:srgbClr val="3078BA"/>
          </a:solidFill>
          <a:ln>
            <a:solidFill>
              <a:srgbClr val="3078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640078" y="1130825"/>
            <a:ext cx="4579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解耦</a:t>
            </a:r>
            <a:r>
              <a:rPr lang="en-US" altLang="zh-CN" sz="2000" b="1" dirty="0"/>
              <a:t>Ray-marching</a:t>
            </a:r>
            <a:r>
              <a:rPr lang="zh-CN" altLang="en-US" sz="2000" b="1" dirty="0" smtClean="0"/>
              <a:t>算法</a:t>
            </a:r>
            <a:r>
              <a:rPr lang="en-US" altLang="zh-CN" sz="2000" b="1" dirty="0" smtClean="0"/>
              <a:t>(4)</a:t>
            </a:r>
            <a:endParaRPr lang="en-US" altLang="zh-CN" sz="2000" b="1" dirty="0"/>
          </a:p>
        </p:txBody>
      </p:sp>
      <p:sp>
        <p:nvSpPr>
          <p:cNvPr id="1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59681" y="1798830"/>
            <a:ext cx="8824638" cy="3532547"/>
            <a:chOff x="159681" y="1662726"/>
            <a:chExt cx="8824638" cy="3532547"/>
          </a:xfrm>
        </p:grpSpPr>
        <p:sp>
          <p:nvSpPr>
            <p:cNvPr id="194" name="矩形 193"/>
            <p:cNvSpPr/>
            <p:nvPr/>
          </p:nvSpPr>
          <p:spPr>
            <a:xfrm>
              <a:off x="621781" y="2330572"/>
              <a:ext cx="36000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95" name="矩形 194"/>
            <p:cNvSpPr/>
            <p:nvPr/>
          </p:nvSpPr>
          <p:spPr>
            <a:xfrm>
              <a:off x="981781" y="2330572"/>
              <a:ext cx="36000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96" name="矩形 195"/>
            <p:cNvSpPr/>
            <p:nvPr/>
          </p:nvSpPr>
          <p:spPr>
            <a:xfrm>
              <a:off x="1341781" y="2330572"/>
              <a:ext cx="36000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97" name="矩形 196"/>
            <p:cNvSpPr/>
            <p:nvPr/>
          </p:nvSpPr>
          <p:spPr>
            <a:xfrm>
              <a:off x="1701781" y="2330572"/>
              <a:ext cx="36000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98" name="矩形 197"/>
            <p:cNvSpPr/>
            <p:nvPr/>
          </p:nvSpPr>
          <p:spPr>
            <a:xfrm>
              <a:off x="2058575" y="2330572"/>
              <a:ext cx="36000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99" name="矩形 198"/>
            <p:cNvSpPr/>
            <p:nvPr/>
          </p:nvSpPr>
          <p:spPr>
            <a:xfrm>
              <a:off x="621781" y="2690572"/>
              <a:ext cx="36000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00" name="矩形 199"/>
            <p:cNvSpPr/>
            <p:nvPr/>
          </p:nvSpPr>
          <p:spPr>
            <a:xfrm>
              <a:off x="981781" y="2690572"/>
              <a:ext cx="36000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01" name="矩形 200"/>
            <p:cNvSpPr/>
            <p:nvPr/>
          </p:nvSpPr>
          <p:spPr>
            <a:xfrm>
              <a:off x="1341781" y="2690572"/>
              <a:ext cx="36000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02" name="矩形 201"/>
            <p:cNvSpPr/>
            <p:nvPr/>
          </p:nvSpPr>
          <p:spPr>
            <a:xfrm>
              <a:off x="1701781" y="2690572"/>
              <a:ext cx="36000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03" name="矩形 202"/>
            <p:cNvSpPr/>
            <p:nvPr/>
          </p:nvSpPr>
          <p:spPr>
            <a:xfrm>
              <a:off x="2058575" y="2690572"/>
              <a:ext cx="36000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04" name="矩形 203"/>
            <p:cNvSpPr/>
            <p:nvPr/>
          </p:nvSpPr>
          <p:spPr>
            <a:xfrm>
              <a:off x="621781" y="3050572"/>
              <a:ext cx="36000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05" name="矩形 204"/>
            <p:cNvSpPr/>
            <p:nvPr/>
          </p:nvSpPr>
          <p:spPr>
            <a:xfrm>
              <a:off x="981781" y="3050572"/>
              <a:ext cx="36000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06" name="矩形 205"/>
            <p:cNvSpPr/>
            <p:nvPr/>
          </p:nvSpPr>
          <p:spPr>
            <a:xfrm>
              <a:off x="1341781" y="3050572"/>
              <a:ext cx="36000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07" name="矩形 206"/>
            <p:cNvSpPr/>
            <p:nvPr/>
          </p:nvSpPr>
          <p:spPr>
            <a:xfrm>
              <a:off x="1701781" y="3050572"/>
              <a:ext cx="36000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08" name="矩形 207"/>
            <p:cNvSpPr/>
            <p:nvPr/>
          </p:nvSpPr>
          <p:spPr>
            <a:xfrm>
              <a:off x="2058575" y="3050572"/>
              <a:ext cx="36000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09" name="矩形 208"/>
            <p:cNvSpPr/>
            <p:nvPr/>
          </p:nvSpPr>
          <p:spPr>
            <a:xfrm>
              <a:off x="621781" y="3410572"/>
              <a:ext cx="36000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10" name="矩形 209"/>
            <p:cNvSpPr/>
            <p:nvPr/>
          </p:nvSpPr>
          <p:spPr>
            <a:xfrm>
              <a:off x="981781" y="3410572"/>
              <a:ext cx="36000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11" name="矩形 210"/>
            <p:cNvSpPr/>
            <p:nvPr/>
          </p:nvSpPr>
          <p:spPr>
            <a:xfrm>
              <a:off x="1341781" y="3410572"/>
              <a:ext cx="36000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12" name="矩形 211"/>
            <p:cNvSpPr/>
            <p:nvPr/>
          </p:nvSpPr>
          <p:spPr>
            <a:xfrm>
              <a:off x="1701781" y="3410572"/>
              <a:ext cx="36000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13" name="矩形 212"/>
            <p:cNvSpPr/>
            <p:nvPr/>
          </p:nvSpPr>
          <p:spPr>
            <a:xfrm>
              <a:off x="2058575" y="3410572"/>
              <a:ext cx="36000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14" name="矩形 213"/>
            <p:cNvSpPr/>
            <p:nvPr/>
          </p:nvSpPr>
          <p:spPr>
            <a:xfrm>
              <a:off x="621781" y="3770572"/>
              <a:ext cx="36000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15" name="矩形 214"/>
            <p:cNvSpPr/>
            <p:nvPr/>
          </p:nvSpPr>
          <p:spPr>
            <a:xfrm>
              <a:off x="981781" y="3770572"/>
              <a:ext cx="36000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16" name="矩形 215"/>
            <p:cNvSpPr/>
            <p:nvPr/>
          </p:nvSpPr>
          <p:spPr>
            <a:xfrm>
              <a:off x="1341781" y="3770572"/>
              <a:ext cx="36000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17" name="矩形 216"/>
            <p:cNvSpPr/>
            <p:nvPr/>
          </p:nvSpPr>
          <p:spPr>
            <a:xfrm>
              <a:off x="1701781" y="3770572"/>
              <a:ext cx="36000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18" name="矩形 217"/>
            <p:cNvSpPr/>
            <p:nvPr/>
          </p:nvSpPr>
          <p:spPr>
            <a:xfrm>
              <a:off x="2058575" y="3770572"/>
              <a:ext cx="36000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cxnSp>
          <p:nvCxnSpPr>
            <p:cNvPr id="219" name="直接箭头连接符 218"/>
            <p:cNvCxnSpPr/>
            <p:nvPr/>
          </p:nvCxnSpPr>
          <p:spPr>
            <a:xfrm flipV="1">
              <a:off x="445868" y="2602308"/>
              <a:ext cx="0" cy="15257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箭头连接符 219"/>
            <p:cNvCxnSpPr/>
            <p:nvPr/>
          </p:nvCxnSpPr>
          <p:spPr>
            <a:xfrm>
              <a:off x="621781" y="4271250"/>
              <a:ext cx="1882564" cy="39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十字形 220"/>
            <p:cNvSpPr/>
            <p:nvPr/>
          </p:nvSpPr>
          <p:spPr>
            <a:xfrm>
              <a:off x="1410762" y="2459693"/>
              <a:ext cx="218831" cy="200812"/>
            </a:xfrm>
            <a:prstGeom prst="plus">
              <a:avLst>
                <a:gd name="adj" fmla="val 3694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22" name="十字形 221"/>
            <p:cNvSpPr/>
            <p:nvPr/>
          </p:nvSpPr>
          <p:spPr>
            <a:xfrm>
              <a:off x="1407424" y="2782428"/>
              <a:ext cx="218831" cy="200812"/>
            </a:xfrm>
            <a:prstGeom prst="plus">
              <a:avLst>
                <a:gd name="adj" fmla="val 3694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23" name="十字形 222"/>
            <p:cNvSpPr/>
            <p:nvPr/>
          </p:nvSpPr>
          <p:spPr>
            <a:xfrm>
              <a:off x="1413969" y="3139421"/>
              <a:ext cx="218831" cy="200812"/>
            </a:xfrm>
            <a:prstGeom prst="plus">
              <a:avLst>
                <a:gd name="adj" fmla="val 3694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24" name="十字形 223"/>
            <p:cNvSpPr/>
            <p:nvPr/>
          </p:nvSpPr>
          <p:spPr>
            <a:xfrm>
              <a:off x="1407425" y="3472771"/>
              <a:ext cx="218831" cy="200812"/>
            </a:xfrm>
            <a:prstGeom prst="plus">
              <a:avLst>
                <a:gd name="adj" fmla="val 3694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25" name="十字形 224"/>
            <p:cNvSpPr/>
            <p:nvPr/>
          </p:nvSpPr>
          <p:spPr>
            <a:xfrm>
              <a:off x="1410762" y="3848563"/>
              <a:ext cx="218831" cy="200812"/>
            </a:xfrm>
            <a:prstGeom prst="plus">
              <a:avLst>
                <a:gd name="adj" fmla="val 3694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26" name="立方体 225"/>
            <p:cNvSpPr/>
            <p:nvPr/>
          </p:nvSpPr>
          <p:spPr>
            <a:xfrm>
              <a:off x="3924101" y="1798830"/>
              <a:ext cx="551793" cy="494600"/>
            </a:xfrm>
            <a:prstGeom prst="cub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27" name="立方体 226"/>
            <p:cNvSpPr/>
            <p:nvPr/>
          </p:nvSpPr>
          <p:spPr>
            <a:xfrm>
              <a:off x="4352398" y="1798830"/>
              <a:ext cx="551793" cy="494600"/>
            </a:xfrm>
            <a:prstGeom prst="cub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28" name="立方体 227"/>
            <p:cNvSpPr/>
            <p:nvPr/>
          </p:nvSpPr>
          <p:spPr>
            <a:xfrm>
              <a:off x="4780695" y="1798830"/>
              <a:ext cx="551793" cy="494600"/>
            </a:xfrm>
            <a:prstGeom prst="cub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29" name="立方体 228"/>
            <p:cNvSpPr/>
            <p:nvPr/>
          </p:nvSpPr>
          <p:spPr>
            <a:xfrm>
              <a:off x="5196511" y="1798830"/>
              <a:ext cx="551793" cy="494600"/>
            </a:xfrm>
            <a:prstGeom prst="cub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30" name="立方体 229"/>
            <p:cNvSpPr/>
            <p:nvPr/>
          </p:nvSpPr>
          <p:spPr>
            <a:xfrm>
              <a:off x="5626943" y="1798830"/>
              <a:ext cx="551793" cy="494600"/>
            </a:xfrm>
            <a:prstGeom prst="cub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31" name="立方体 230"/>
            <p:cNvSpPr/>
            <p:nvPr/>
          </p:nvSpPr>
          <p:spPr>
            <a:xfrm>
              <a:off x="3800605" y="1920626"/>
              <a:ext cx="551793" cy="494600"/>
            </a:xfrm>
            <a:prstGeom prst="cub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32" name="立方体 231"/>
            <p:cNvSpPr/>
            <p:nvPr/>
          </p:nvSpPr>
          <p:spPr>
            <a:xfrm>
              <a:off x="4228902" y="1920626"/>
              <a:ext cx="551793" cy="494600"/>
            </a:xfrm>
            <a:prstGeom prst="cub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33" name="立方体 232"/>
            <p:cNvSpPr/>
            <p:nvPr/>
          </p:nvSpPr>
          <p:spPr>
            <a:xfrm>
              <a:off x="4657199" y="1920626"/>
              <a:ext cx="551793" cy="494600"/>
            </a:xfrm>
            <a:prstGeom prst="cub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34" name="立方体 233"/>
            <p:cNvSpPr/>
            <p:nvPr/>
          </p:nvSpPr>
          <p:spPr>
            <a:xfrm>
              <a:off x="5073015" y="1920626"/>
              <a:ext cx="551793" cy="494600"/>
            </a:xfrm>
            <a:prstGeom prst="cub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35" name="立方体 234"/>
            <p:cNvSpPr/>
            <p:nvPr/>
          </p:nvSpPr>
          <p:spPr>
            <a:xfrm>
              <a:off x="5503447" y="1920626"/>
              <a:ext cx="551793" cy="494600"/>
            </a:xfrm>
            <a:prstGeom prst="cub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36" name="立方体 235"/>
            <p:cNvSpPr/>
            <p:nvPr/>
          </p:nvSpPr>
          <p:spPr>
            <a:xfrm>
              <a:off x="3678369" y="2042955"/>
              <a:ext cx="551793" cy="494600"/>
            </a:xfrm>
            <a:prstGeom prst="cub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37" name="立方体 236"/>
            <p:cNvSpPr/>
            <p:nvPr/>
          </p:nvSpPr>
          <p:spPr>
            <a:xfrm>
              <a:off x="4106666" y="2042955"/>
              <a:ext cx="551793" cy="494600"/>
            </a:xfrm>
            <a:prstGeom prst="cub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38" name="立方体 237"/>
            <p:cNvSpPr/>
            <p:nvPr/>
          </p:nvSpPr>
          <p:spPr>
            <a:xfrm>
              <a:off x="4534963" y="2042955"/>
              <a:ext cx="551793" cy="494600"/>
            </a:xfrm>
            <a:prstGeom prst="cub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39" name="立方体 238"/>
            <p:cNvSpPr/>
            <p:nvPr/>
          </p:nvSpPr>
          <p:spPr>
            <a:xfrm>
              <a:off x="4950779" y="2042955"/>
              <a:ext cx="551793" cy="494600"/>
            </a:xfrm>
            <a:prstGeom prst="cub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40" name="立方体 239"/>
            <p:cNvSpPr/>
            <p:nvPr/>
          </p:nvSpPr>
          <p:spPr>
            <a:xfrm>
              <a:off x="5381211" y="2042955"/>
              <a:ext cx="551793" cy="494600"/>
            </a:xfrm>
            <a:prstGeom prst="cub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41" name="立方体 240"/>
            <p:cNvSpPr/>
            <p:nvPr/>
          </p:nvSpPr>
          <p:spPr>
            <a:xfrm>
              <a:off x="3554873" y="2164751"/>
              <a:ext cx="551793" cy="494600"/>
            </a:xfrm>
            <a:prstGeom prst="cub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42" name="立方体 241"/>
            <p:cNvSpPr/>
            <p:nvPr/>
          </p:nvSpPr>
          <p:spPr>
            <a:xfrm>
              <a:off x="3983170" y="2164751"/>
              <a:ext cx="551793" cy="494600"/>
            </a:xfrm>
            <a:prstGeom prst="cub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43" name="立方体 242"/>
            <p:cNvSpPr/>
            <p:nvPr/>
          </p:nvSpPr>
          <p:spPr>
            <a:xfrm>
              <a:off x="4411467" y="2164751"/>
              <a:ext cx="551793" cy="494600"/>
            </a:xfrm>
            <a:prstGeom prst="cub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44" name="立方体 243"/>
            <p:cNvSpPr/>
            <p:nvPr/>
          </p:nvSpPr>
          <p:spPr>
            <a:xfrm>
              <a:off x="4827283" y="2164751"/>
              <a:ext cx="551793" cy="494600"/>
            </a:xfrm>
            <a:prstGeom prst="cub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45" name="立方体 244"/>
            <p:cNvSpPr/>
            <p:nvPr/>
          </p:nvSpPr>
          <p:spPr>
            <a:xfrm>
              <a:off x="5257715" y="2164751"/>
              <a:ext cx="551793" cy="494600"/>
            </a:xfrm>
            <a:prstGeom prst="cub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46" name="立方体 245"/>
            <p:cNvSpPr/>
            <p:nvPr/>
          </p:nvSpPr>
          <p:spPr>
            <a:xfrm>
              <a:off x="3438545" y="2278609"/>
              <a:ext cx="551793" cy="494600"/>
            </a:xfrm>
            <a:prstGeom prst="cub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47" name="立方体 246"/>
            <p:cNvSpPr/>
            <p:nvPr/>
          </p:nvSpPr>
          <p:spPr>
            <a:xfrm>
              <a:off x="3866842" y="2278609"/>
              <a:ext cx="551793" cy="494600"/>
            </a:xfrm>
            <a:prstGeom prst="cub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48" name="立方体 247"/>
            <p:cNvSpPr/>
            <p:nvPr/>
          </p:nvSpPr>
          <p:spPr>
            <a:xfrm>
              <a:off x="4295139" y="2278609"/>
              <a:ext cx="551793" cy="494600"/>
            </a:xfrm>
            <a:prstGeom prst="cub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49" name="立方体 248"/>
            <p:cNvSpPr/>
            <p:nvPr/>
          </p:nvSpPr>
          <p:spPr>
            <a:xfrm>
              <a:off x="4710955" y="2278609"/>
              <a:ext cx="551793" cy="494600"/>
            </a:xfrm>
            <a:prstGeom prst="cub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50" name="立方体 249"/>
            <p:cNvSpPr/>
            <p:nvPr/>
          </p:nvSpPr>
          <p:spPr>
            <a:xfrm>
              <a:off x="5141387" y="2278609"/>
              <a:ext cx="551793" cy="494600"/>
            </a:xfrm>
            <a:prstGeom prst="cub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51" name="立方体 250"/>
            <p:cNvSpPr/>
            <p:nvPr/>
          </p:nvSpPr>
          <p:spPr>
            <a:xfrm>
              <a:off x="3678369" y="3278687"/>
              <a:ext cx="551793" cy="494600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52" name="立方体 251"/>
            <p:cNvSpPr/>
            <p:nvPr/>
          </p:nvSpPr>
          <p:spPr>
            <a:xfrm>
              <a:off x="4106666" y="3278687"/>
              <a:ext cx="551793" cy="494600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53" name="立方体 252"/>
            <p:cNvSpPr/>
            <p:nvPr/>
          </p:nvSpPr>
          <p:spPr>
            <a:xfrm>
              <a:off x="4534963" y="3278687"/>
              <a:ext cx="551793" cy="494600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54" name="立方体 253"/>
            <p:cNvSpPr/>
            <p:nvPr/>
          </p:nvSpPr>
          <p:spPr>
            <a:xfrm>
              <a:off x="4950779" y="3278687"/>
              <a:ext cx="551793" cy="494600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55" name="立方体 254"/>
            <p:cNvSpPr/>
            <p:nvPr/>
          </p:nvSpPr>
          <p:spPr>
            <a:xfrm>
              <a:off x="5381211" y="3278687"/>
              <a:ext cx="551793" cy="494600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56" name="立方体 255"/>
            <p:cNvSpPr/>
            <p:nvPr/>
          </p:nvSpPr>
          <p:spPr>
            <a:xfrm>
              <a:off x="3554873" y="3400483"/>
              <a:ext cx="551793" cy="494600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57" name="立方体 256"/>
            <p:cNvSpPr/>
            <p:nvPr/>
          </p:nvSpPr>
          <p:spPr>
            <a:xfrm>
              <a:off x="3983170" y="3400483"/>
              <a:ext cx="551793" cy="494600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58" name="立方体 257"/>
            <p:cNvSpPr/>
            <p:nvPr/>
          </p:nvSpPr>
          <p:spPr>
            <a:xfrm>
              <a:off x="4411467" y="3400483"/>
              <a:ext cx="551793" cy="494600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59" name="立方体 258"/>
            <p:cNvSpPr/>
            <p:nvPr/>
          </p:nvSpPr>
          <p:spPr>
            <a:xfrm>
              <a:off x="4827283" y="3400483"/>
              <a:ext cx="551793" cy="494600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60" name="立方体 259"/>
            <p:cNvSpPr/>
            <p:nvPr/>
          </p:nvSpPr>
          <p:spPr>
            <a:xfrm>
              <a:off x="5257715" y="3400483"/>
              <a:ext cx="551793" cy="494600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61" name="立方体 260"/>
            <p:cNvSpPr/>
            <p:nvPr/>
          </p:nvSpPr>
          <p:spPr>
            <a:xfrm>
              <a:off x="3432637" y="3522812"/>
              <a:ext cx="551793" cy="494600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62" name="立方体 261"/>
            <p:cNvSpPr/>
            <p:nvPr/>
          </p:nvSpPr>
          <p:spPr>
            <a:xfrm>
              <a:off x="3860934" y="3522812"/>
              <a:ext cx="551793" cy="494600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63" name="立方体 262"/>
            <p:cNvSpPr/>
            <p:nvPr/>
          </p:nvSpPr>
          <p:spPr>
            <a:xfrm>
              <a:off x="4289231" y="3522812"/>
              <a:ext cx="551793" cy="494600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64" name="立方体 263"/>
            <p:cNvSpPr/>
            <p:nvPr/>
          </p:nvSpPr>
          <p:spPr>
            <a:xfrm>
              <a:off x="4705047" y="3522812"/>
              <a:ext cx="551793" cy="494600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65" name="立方体 264"/>
            <p:cNvSpPr/>
            <p:nvPr/>
          </p:nvSpPr>
          <p:spPr>
            <a:xfrm>
              <a:off x="5135479" y="3522812"/>
              <a:ext cx="551793" cy="494600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66" name="立方体 265"/>
            <p:cNvSpPr/>
            <p:nvPr/>
          </p:nvSpPr>
          <p:spPr>
            <a:xfrm>
              <a:off x="3309141" y="3644608"/>
              <a:ext cx="551793" cy="494600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67" name="立方体 266"/>
            <p:cNvSpPr/>
            <p:nvPr/>
          </p:nvSpPr>
          <p:spPr>
            <a:xfrm>
              <a:off x="3737438" y="3644608"/>
              <a:ext cx="551793" cy="494600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68" name="立方体 267"/>
            <p:cNvSpPr/>
            <p:nvPr/>
          </p:nvSpPr>
          <p:spPr>
            <a:xfrm>
              <a:off x="4165735" y="3644608"/>
              <a:ext cx="551793" cy="494600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69" name="立方体 268"/>
            <p:cNvSpPr/>
            <p:nvPr/>
          </p:nvSpPr>
          <p:spPr>
            <a:xfrm>
              <a:off x="4581551" y="3644608"/>
              <a:ext cx="551793" cy="494600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70" name="立方体 269"/>
            <p:cNvSpPr/>
            <p:nvPr/>
          </p:nvSpPr>
          <p:spPr>
            <a:xfrm>
              <a:off x="5011983" y="3644608"/>
              <a:ext cx="551793" cy="494600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71" name="立方体 270"/>
            <p:cNvSpPr/>
            <p:nvPr/>
          </p:nvSpPr>
          <p:spPr>
            <a:xfrm>
              <a:off x="3192813" y="3758466"/>
              <a:ext cx="551793" cy="494600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72" name="立方体 271"/>
            <p:cNvSpPr/>
            <p:nvPr/>
          </p:nvSpPr>
          <p:spPr>
            <a:xfrm>
              <a:off x="3621110" y="3758466"/>
              <a:ext cx="551793" cy="494600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73" name="立方体 272"/>
            <p:cNvSpPr/>
            <p:nvPr/>
          </p:nvSpPr>
          <p:spPr>
            <a:xfrm>
              <a:off x="4049407" y="3758466"/>
              <a:ext cx="551793" cy="494600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74" name="立方体 273"/>
            <p:cNvSpPr/>
            <p:nvPr/>
          </p:nvSpPr>
          <p:spPr>
            <a:xfrm>
              <a:off x="4465223" y="3758466"/>
              <a:ext cx="551793" cy="494600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75" name="立方体 274"/>
            <p:cNvSpPr/>
            <p:nvPr/>
          </p:nvSpPr>
          <p:spPr>
            <a:xfrm>
              <a:off x="4895655" y="3758466"/>
              <a:ext cx="551793" cy="494600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76" name="上箭头 275"/>
            <p:cNvSpPr/>
            <p:nvPr/>
          </p:nvSpPr>
          <p:spPr>
            <a:xfrm>
              <a:off x="4244568" y="2850118"/>
              <a:ext cx="797525" cy="326668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77" name="文本框 104"/>
            <p:cNvSpPr txBox="1"/>
            <p:nvPr/>
          </p:nvSpPr>
          <p:spPr>
            <a:xfrm>
              <a:off x="159681" y="2770089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 smtClean="0"/>
                <a:t>Z</a:t>
              </a:r>
              <a:endParaRPr lang="zh-CN" altLang="en-US" dirty="0"/>
            </a:p>
          </p:txBody>
        </p:sp>
        <p:sp>
          <p:nvSpPr>
            <p:cNvPr id="278" name="文本框 105"/>
            <p:cNvSpPr txBox="1"/>
            <p:nvPr/>
          </p:nvSpPr>
          <p:spPr>
            <a:xfrm>
              <a:off x="2116885" y="4247506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 smtClean="0"/>
                <a:t>X/Y</a:t>
              </a:r>
              <a:endParaRPr lang="zh-CN" altLang="en-US" dirty="0"/>
            </a:p>
          </p:txBody>
        </p:sp>
        <p:sp>
          <p:nvSpPr>
            <p:cNvPr id="279" name="上箭头 278"/>
            <p:cNvSpPr/>
            <p:nvPr/>
          </p:nvSpPr>
          <p:spPr>
            <a:xfrm>
              <a:off x="4192827" y="4400951"/>
              <a:ext cx="797525" cy="326668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80" name="矩形 279"/>
            <p:cNvSpPr/>
            <p:nvPr/>
          </p:nvSpPr>
          <p:spPr>
            <a:xfrm>
              <a:off x="7040655" y="2351704"/>
              <a:ext cx="36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81" name="矩形 280"/>
            <p:cNvSpPr/>
            <p:nvPr/>
          </p:nvSpPr>
          <p:spPr>
            <a:xfrm>
              <a:off x="7400655" y="2351704"/>
              <a:ext cx="36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82" name="矩形 281"/>
            <p:cNvSpPr/>
            <p:nvPr/>
          </p:nvSpPr>
          <p:spPr>
            <a:xfrm>
              <a:off x="7760655" y="2351704"/>
              <a:ext cx="36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83" name="矩形 282"/>
            <p:cNvSpPr/>
            <p:nvPr/>
          </p:nvSpPr>
          <p:spPr>
            <a:xfrm>
              <a:off x="8120655" y="2351704"/>
              <a:ext cx="36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84" name="矩形 283"/>
            <p:cNvSpPr/>
            <p:nvPr/>
          </p:nvSpPr>
          <p:spPr>
            <a:xfrm>
              <a:off x="8477449" y="2351704"/>
              <a:ext cx="36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85" name="矩形 284"/>
            <p:cNvSpPr/>
            <p:nvPr/>
          </p:nvSpPr>
          <p:spPr>
            <a:xfrm>
              <a:off x="7040655" y="2711704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86" name="矩形 285"/>
            <p:cNvSpPr/>
            <p:nvPr/>
          </p:nvSpPr>
          <p:spPr>
            <a:xfrm>
              <a:off x="7400655" y="2711704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87" name="矩形 286"/>
            <p:cNvSpPr/>
            <p:nvPr/>
          </p:nvSpPr>
          <p:spPr>
            <a:xfrm>
              <a:off x="7760655" y="2711704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88" name="矩形 287"/>
            <p:cNvSpPr/>
            <p:nvPr/>
          </p:nvSpPr>
          <p:spPr>
            <a:xfrm>
              <a:off x="8120655" y="2711704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89" name="矩形 288"/>
            <p:cNvSpPr/>
            <p:nvPr/>
          </p:nvSpPr>
          <p:spPr>
            <a:xfrm>
              <a:off x="8477449" y="2711704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90" name="矩形 289"/>
            <p:cNvSpPr/>
            <p:nvPr/>
          </p:nvSpPr>
          <p:spPr>
            <a:xfrm>
              <a:off x="7040655" y="3071704"/>
              <a:ext cx="360000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91" name="矩形 290"/>
            <p:cNvSpPr/>
            <p:nvPr/>
          </p:nvSpPr>
          <p:spPr>
            <a:xfrm>
              <a:off x="7400655" y="3071704"/>
              <a:ext cx="360000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92" name="矩形 291"/>
            <p:cNvSpPr/>
            <p:nvPr/>
          </p:nvSpPr>
          <p:spPr>
            <a:xfrm>
              <a:off x="7760655" y="3071704"/>
              <a:ext cx="360000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93" name="矩形 292"/>
            <p:cNvSpPr/>
            <p:nvPr/>
          </p:nvSpPr>
          <p:spPr>
            <a:xfrm>
              <a:off x="8120655" y="3071704"/>
              <a:ext cx="360000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94" name="矩形 293"/>
            <p:cNvSpPr/>
            <p:nvPr/>
          </p:nvSpPr>
          <p:spPr>
            <a:xfrm>
              <a:off x="8477449" y="3071704"/>
              <a:ext cx="360000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95" name="矩形 294"/>
            <p:cNvSpPr/>
            <p:nvPr/>
          </p:nvSpPr>
          <p:spPr>
            <a:xfrm>
              <a:off x="7040655" y="3431704"/>
              <a:ext cx="360000" cy="360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96" name="矩形 295"/>
            <p:cNvSpPr/>
            <p:nvPr/>
          </p:nvSpPr>
          <p:spPr>
            <a:xfrm>
              <a:off x="7400655" y="3431704"/>
              <a:ext cx="360000" cy="360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97" name="矩形 296"/>
            <p:cNvSpPr/>
            <p:nvPr/>
          </p:nvSpPr>
          <p:spPr>
            <a:xfrm>
              <a:off x="7760655" y="3431704"/>
              <a:ext cx="360000" cy="360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98" name="矩形 297"/>
            <p:cNvSpPr/>
            <p:nvPr/>
          </p:nvSpPr>
          <p:spPr>
            <a:xfrm>
              <a:off x="8120655" y="3431704"/>
              <a:ext cx="360000" cy="360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99" name="矩形 298"/>
            <p:cNvSpPr/>
            <p:nvPr/>
          </p:nvSpPr>
          <p:spPr>
            <a:xfrm>
              <a:off x="8477449" y="3431704"/>
              <a:ext cx="360000" cy="360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00" name="矩形 299"/>
            <p:cNvSpPr/>
            <p:nvPr/>
          </p:nvSpPr>
          <p:spPr>
            <a:xfrm>
              <a:off x="7040655" y="3791704"/>
              <a:ext cx="360000" cy="360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01" name="矩形 300"/>
            <p:cNvSpPr/>
            <p:nvPr/>
          </p:nvSpPr>
          <p:spPr>
            <a:xfrm>
              <a:off x="7400655" y="3791704"/>
              <a:ext cx="360000" cy="360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02" name="矩形 301"/>
            <p:cNvSpPr/>
            <p:nvPr/>
          </p:nvSpPr>
          <p:spPr>
            <a:xfrm>
              <a:off x="7760655" y="3791704"/>
              <a:ext cx="360000" cy="360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03" name="矩形 302"/>
            <p:cNvSpPr/>
            <p:nvPr/>
          </p:nvSpPr>
          <p:spPr>
            <a:xfrm>
              <a:off x="8120655" y="3791704"/>
              <a:ext cx="360000" cy="360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04" name="矩形 303"/>
            <p:cNvSpPr/>
            <p:nvPr/>
          </p:nvSpPr>
          <p:spPr>
            <a:xfrm>
              <a:off x="8477449" y="3791704"/>
              <a:ext cx="360000" cy="360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cxnSp>
          <p:nvCxnSpPr>
            <p:cNvPr id="305" name="直接箭头连接符 304"/>
            <p:cNvCxnSpPr/>
            <p:nvPr/>
          </p:nvCxnSpPr>
          <p:spPr>
            <a:xfrm flipV="1">
              <a:off x="6864742" y="2623440"/>
              <a:ext cx="0" cy="15257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直接箭头连接符 305"/>
            <p:cNvCxnSpPr/>
            <p:nvPr/>
          </p:nvCxnSpPr>
          <p:spPr>
            <a:xfrm>
              <a:off x="7040655" y="4292382"/>
              <a:ext cx="1882564" cy="39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7" name="文本框 139"/>
            <p:cNvSpPr txBox="1"/>
            <p:nvPr/>
          </p:nvSpPr>
          <p:spPr>
            <a:xfrm>
              <a:off x="6578555" y="2791221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 smtClean="0"/>
                <a:t>Z</a:t>
              </a:r>
              <a:endParaRPr lang="zh-CN" altLang="en-US" dirty="0"/>
            </a:p>
          </p:txBody>
        </p:sp>
        <p:sp>
          <p:nvSpPr>
            <p:cNvPr id="308" name="文本框 140"/>
            <p:cNvSpPr txBox="1"/>
            <p:nvPr/>
          </p:nvSpPr>
          <p:spPr>
            <a:xfrm>
              <a:off x="8477449" y="4292382"/>
              <a:ext cx="5068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X/Y</a:t>
              </a:r>
              <a:endParaRPr lang="zh-CN" altLang="en-US" dirty="0"/>
            </a:p>
            <a:p>
              <a:endParaRPr lang="zh-CN" altLang="en-US" dirty="0"/>
            </a:p>
          </p:txBody>
        </p:sp>
        <p:sp>
          <p:nvSpPr>
            <p:cNvPr id="309" name="右箭头 308"/>
            <p:cNvSpPr/>
            <p:nvPr/>
          </p:nvSpPr>
          <p:spPr>
            <a:xfrm>
              <a:off x="2575693" y="3467675"/>
              <a:ext cx="420914" cy="3722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10" name="右箭头 309"/>
            <p:cNvSpPr/>
            <p:nvPr/>
          </p:nvSpPr>
          <p:spPr>
            <a:xfrm>
              <a:off x="6162357" y="3590572"/>
              <a:ext cx="420914" cy="3722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11" name="矩形 310"/>
            <p:cNvSpPr/>
            <p:nvPr/>
          </p:nvSpPr>
          <p:spPr>
            <a:xfrm>
              <a:off x="1041613" y="4750396"/>
              <a:ext cx="644474" cy="31931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12" name="直角三角形 311"/>
            <p:cNvSpPr/>
            <p:nvPr/>
          </p:nvSpPr>
          <p:spPr>
            <a:xfrm rot="18838250">
              <a:off x="1148844" y="4208264"/>
              <a:ext cx="450000" cy="450000"/>
            </a:xfrm>
            <a:prstGeom prst="rtTriangl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13" name="矩形 312"/>
            <p:cNvSpPr/>
            <p:nvPr/>
          </p:nvSpPr>
          <p:spPr>
            <a:xfrm>
              <a:off x="7679165" y="4873992"/>
              <a:ext cx="644474" cy="31931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14" name="直角三角形 313"/>
            <p:cNvSpPr/>
            <p:nvPr/>
          </p:nvSpPr>
          <p:spPr>
            <a:xfrm rot="18838250">
              <a:off x="7786396" y="4331860"/>
              <a:ext cx="450000" cy="450000"/>
            </a:xfrm>
            <a:prstGeom prst="rtTriangl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15" name="文本框 147"/>
            <p:cNvSpPr txBox="1"/>
            <p:nvPr/>
          </p:nvSpPr>
          <p:spPr>
            <a:xfrm>
              <a:off x="3781221" y="4825941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 smtClean="0"/>
                <a:t>求解散射方程</a:t>
              </a:r>
              <a:endParaRPr lang="zh-CN" altLang="en-US" dirty="0"/>
            </a:p>
          </p:txBody>
        </p:sp>
        <p:sp>
          <p:nvSpPr>
            <p:cNvPr id="316" name="文本框 148"/>
            <p:cNvSpPr txBox="1"/>
            <p:nvPr/>
          </p:nvSpPr>
          <p:spPr>
            <a:xfrm>
              <a:off x="5619263" y="4253066"/>
              <a:ext cx="772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Step 0</a:t>
              </a:r>
              <a:endParaRPr lang="zh-CN" altLang="en-US" dirty="0"/>
            </a:p>
          </p:txBody>
        </p:sp>
        <p:sp>
          <p:nvSpPr>
            <p:cNvPr id="317" name="文本框 149"/>
            <p:cNvSpPr txBox="1"/>
            <p:nvPr/>
          </p:nvSpPr>
          <p:spPr>
            <a:xfrm>
              <a:off x="2934582" y="1662726"/>
              <a:ext cx="991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Step </a:t>
              </a:r>
              <a:r>
                <a:rPr lang="en-US" altLang="zh-CN" dirty="0" smtClean="0"/>
                <a:t>N-1</a:t>
              </a:r>
              <a:endParaRPr lang="zh-CN" altLang="en-US" dirty="0"/>
            </a:p>
          </p:txBody>
        </p:sp>
        <p:sp>
          <p:nvSpPr>
            <p:cNvPr id="318" name="文本框 150"/>
            <p:cNvSpPr txBox="1"/>
            <p:nvPr/>
          </p:nvSpPr>
          <p:spPr>
            <a:xfrm>
              <a:off x="2216315" y="4566634"/>
              <a:ext cx="1314784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100" dirty="0" smtClean="0"/>
                <a:t>X×Y</a:t>
              </a:r>
              <a:r>
                <a:rPr lang="zh-CN" altLang="en-US" sz="1100" dirty="0" smtClean="0"/>
                <a:t>的计算着色器</a:t>
              </a:r>
              <a:endParaRPr lang="zh-CN" altLang="en-US" sz="1100" dirty="0"/>
            </a:p>
          </p:txBody>
        </p:sp>
        <p:cxnSp>
          <p:nvCxnSpPr>
            <p:cNvPr id="319" name="直接箭头连接符 318"/>
            <p:cNvCxnSpPr>
              <a:stCxn id="318" idx="0"/>
              <a:endCxn id="271" idx="3"/>
            </p:cNvCxnSpPr>
            <p:nvPr/>
          </p:nvCxnSpPr>
          <p:spPr>
            <a:xfrm flipV="1">
              <a:off x="2873707" y="4253066"/>
              <a:ext cx="533178" cy="31356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958347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圆角矩形 64"/>
          <p:cNvSpPr/>
          <p:nvPr/>
        </p:nvSpPr>
        <p:spPr>
          <a:xfrm>
            <a:off x="1950720" y="174568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3286754" y="174568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算法概述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5963908" y="156949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7311010" y="156949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0" y="6483927"/>
            <a:ext cx="9144000" cy="396561"/>
            <a:chOff x="0" y="6425738"/>
            <a:chExt cx="9144000" cy="458248"/>
          </a:xfrm>
        </p:grpSpPr>
        <p:sp>
          <p:nvSpPr>
            <p:cNvPr id="17" name="矩形 16"/>
            <p:cNvSpPr/>
            <p:nvPr/>
          </p:nvSpPr>
          <p:spPr>
            <a:xfrm>
              <a:off x="0" y="6425738"/>
              <a:ext cx="9144000" cy="43226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基于物理的体积雾和体积光的研究与实现</a:t>
              </a:r>
              <a:endParaRPr lang="zh-CN" altLang="en-US" sz="16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311579" y="6457203"/>
              <a:ext cx="832421" cy="426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13/26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0" y="689957"/>
            <a:ext cx="9144000" cy="163483"/>
          </a:xfrm>
          <a:prstGeom prst="rect">
            <a:avLst/>
          </a:prstGeom>
          <a:solidFill>
            <a:srgbClr val="307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4627874" y="84927"/>
            <a:ext cx="1325880" cy="709492"/>
          </a:xfrm>
          <a:prstGeom prst="roundRect">
            <a:avLst/>
          </a:prstGeom>
          <a:solidFill>
            <a:srgbClr val="3078BA"/>
          </a:solidFill>
          <a:ln>
            <a:solidFill>
              <a:srgbClr val="3078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640078" y="1130825"/>
            <a:ext cx="4579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使用</a:t>
            </a:r>
            <a:r>
              <a:rPr lang="en-US" altLang="zh-CN" sz="2000" b="1" dirty="0"/>
              <a:t>ESM</a:t>
            </a:r>
            <a:r>
              <a:rPr lang="zh-CN" altLang="en-US" sz="2000" b="1" dirty="0"/>
              <a:t>算法优化级联阴影贴图</a:t>
            </a:r>
            <a:endParaRPr lang="en-US" altLang="zh-CN" sz="2000" b="1" dirty="0"/>
          </a:p>
        </p:txBody>
      </p:sp>
      <p:sp>
        <p:nvSpPr>
          <p:cNvPr id="1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cxnSp>
        <p:nvCxnSpPr>
          <p:cNvPr id="53" name="直接箭头连接符 52"/>
          <p:cNvCxnSpPr/>
          <p:nvPr/>
        </p:nvCxnSpPr>
        <p:spPr>
          <a:xfrm flipV="1">
            <a:off x="2622305" y="2843237"/>
            <a:ext cx="0" cy="12573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 flipV="1">
            <a:off x="2688980" y="4138637"/>
            <a:ext cx="1443038" cy="95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 flipH="1">
            <a:off x="1831730" y="4176737"/>
            <a:ext cx="790576" cy="895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梯形 55"/>
          <p:cNvSpPr/>
          <p:nvPr/>
        </p:nvSpPr>
        <p:spPr>
          <a:xfrm rot="10800000">
            <a:off x="2688980" y="2928963"/>
            <a:ext cx="1443038" cy="1171574"/>
          </a:xfrm>
          <a:prstGeom prst="trapezoid">
            <a:avLst>
              <a:gd name="adj" fmla="val 3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7" name="文本框 14"/>
          <p:cNvSpPr txBox="1"/>
          <p:nvPr/>
        </p:nvSpPr>
        <p:spPr>
          <a:xfrm>
            <a:off x="2874774" y="414816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X</a:t>
            </a:r>
            <a:r>
              <a:rPr lang="zh-CN" altLang="en-US" dirty="0" smtClean="0"/>
              <a:t>轴</a:t>
            </a:r>
            <a:endParaRPr lang="zh-CN" altLang="en-US" dirty="0"/>
          </a:p>
        </p:txBody>
      </p:sp>
      <p:sp>
        <p:nvSpPr>
          <p:cNvPr id="58" name="文本框 15"/>
          <p:cNvSpPr txBox="1"/>
          <p:nvPr/>
        </p:nvSpPr>
        <p:spPr>
          <a:xfrm>
            <a:off x="2112773" y="4624412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Y</a:t>
            </a:r>
            <a:r>
              <a:rPr lang="zh-CN" altLang="en-US" dirty="0" smtClean="0"/>
              <a:t>轴</a:t>
            </a:r>
            <a:endParaRPr lang="zh-CN" altLang="en-US" dirty="0"/>
          </a:p>
        </p:txBody>
      </p:sp>
      <p:sp>
        <p:nvSpPr>
          <p:cNvPr id="59" name="文本框 16"/>
          <p:cNvSpPr txBox="1"/>
          <p:nvPr/>
        </p:nvSpPr>
        <p:spPr>
          <a:xfrm>
            <a:off x="2112773" y="3494628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Z</a:t>
            </a:r>
            <a:r>
              <a:rPr lang="zh-CN" altLang="en-US" dirty="0" smtClean="0"/>
              <a:t>轴</a:t>
            </a:r>
            <a:endParaRPr lang="zh-CN" altLang="en-US" dirty="0"/>
          </a:p>
        </p:txBody>
      </p:sp>
      <p:sp>
        <p:nvSpPr>
          <p:cNvPr id="60" name="梯形 59"/>
          <p:cNvSpPr/>
          <p:nvPr/>
        </p:nvSpPr>
        <p:spPr>
          <a:xfrm rot="10800000">
            <a:off x="5952182" y="2913601"/>
            <a:ext cx="1360087" cy="390525"/>
          </a:xfrm>
          <a:prstGeom prst="trapezoid">
            <a:avLst>
              <a:gd name="adj" fmla="val 3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1" name="梯形 60"/>
          <p:cNvSpPr/>
          <p:nvPr/>
        </p:nvSpPr>
        <p:spPr>
          <a:xfrm rot="10800000">
            <a:off x="6110535" y="3373124"/>
            <a:ext cx="1061586" cy="426302"/>
          </a:xfrm>
          <a:prstGeom prst="trapezoid">
            <a:avLst>
              <a:gd name="adj" fmla="val 3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2" name="梯形 61"/>
          <p:cNvSpPr/>
          <p:nvPr/>
        </p:nvSpPr>
        <p:spPr>
          <a:xfrm rot="10800000">
            <a:off x="6281091" y="3848600"/>
            <a:ext cx="709317" cy="284202"/>
          </a:xfrm>
          <a:prstGeom prst="trapezoid">
            <a:avLst>
              <a:gd name="adj" fmla="val 3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3" name="梯形 62"/>
          <p:cNvSpPr/>
          <p:nvPr/>
        </p:nvSpPr>
        <p:spPr>
          <a:xfrm rot="10800000">
            <a:off x="4508255" y="2928961"/>
            <a:ext cx="1152073" cy="565665"/>
          </a:xfrm>
          <a:prstGeom prst="trapezoid">
            <a:avLst>
              <a:gd name="adj" fmla="val 3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4" name="梯形 63"/>
          <p:cNvSpPr/>
          <p:nvPr/>
        </p:nvSpPr>
        <p:spPr>
          <a:xfrm rot="10800000">
            <a:off x="4718993" y="3652861"/>
            <a:ext cx="709317" cy="485775"/>
          </a:xfrm>
          <a:prstGeom prst="trapezoid">
            <a:avLst>
              <a:gd name="adj" fmla="val 3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70" name="直接箭头连接符 69"/>
          <p:cNvCxnSpPr>
            <a:stCxn id="71" idx="0"/>
          </p:cNvCxnSpPr>
          <p:nvPr/>
        </p:nvCxnSpPr>
        <p:spPr>
          <a:xfrm flipH="1" flipV="1">
            <a:off x="3553850" y="3848600"/>
            <a:ext cx="354762" cy="86725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3"/>
          <p:cNvSpPr txBox="1"/>
          <p:nvPr/>
        </p:nvSpPr>
        <p:spPr>
          <a:xfrm>
            <a:off x="3470030" y="4715852"/>
            <a:ext cx="8771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视锥体</a:t>
            </a:r>
            <a:endParaRPr lang="zh-CN" altLang="en-US" dirty="0"/>
          </a:p>
        </p:txBody>
      </p:sp>
      <p:cxnSp>
        <p:nvCxnSpPr>
          <p:cNvPr id="72" name="直接连接符 71"/>
          <p:cNvCxnSpPr/>
          <p:nvPr/>
        </p:nvCxnSpPr>
        <p:spPr>
          <a:xfrm>
            <a:off x="4442470" y="3586275"/>
            <a:ext cx="1328800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5976928" y="3338625"/>
            <a:ext cx="1328800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5976928" y="3823923"/>
            <a:ext cx="1328800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/>
          <p:nvPr/>
        </p:nvCxnSpPr>
        <p:spPr>
          <a:xfrm flipH="1" flipV="1">
            <a:off x="5073652" y="3586276"/>
            <a:ext cx="205085" cy="93121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25"/>
          <p:cNvSpPr txBox="1"/>
          <p:nvPr/>
        </p:nvSpPr>
        <p:spPr>
          <a:xfrm>
            <a:off x="4894107" y="4517494"/>
            <a:ext cx="8771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分割线</a:t>
            </a:r>
            <a:endParaRPr lang="zh-CN" altLang="en-US" dirty="0"/>
          </a:p>
        </p:txBody>
      </p:sp>
      <p:sp>
        <p:nvSpPr>
          <p:cNvPr id="78" name="文本框 115"/>
          <p:cNvSpPr txBox="1"/>
          <p:nvPr/>
        </p:nvSpPr>
        <p:spPr>
          <a:xfrm>
            <a:off x="756458" y="1720735"/>
            <a:ext cx="2984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600" b="1" dirty="0"/>
              <a:t>级</a:t>
            </a:r>
            <a:r>
              <a:rPr lang="zh-CN" altLang="en-US" sz="1600" b="1" dirty="0" smtClean="0"/>
              <a:t>联阴影</a:t>
            </a:r>
            <a:endParaRPr lang="en-US" altLang="zh-CN" sz="16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6205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圆角矩形 64"/>
          <p:cNvSpPr/>
          <p:nvPr/>
        </p:nvSpPr>
        <p:spPr>
          <a:xfrm>
            <a:off x="1950720" y="174568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3286754" y="174568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算法概述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5963908" y="156949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7311010" y="156949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0" y="6483929"/>
            <a:ext cx="9144000" cy="396562"/>
            <a:chOff x="0" y="6425738"/>
            <a:chExt cx="9144000" cy="458249"/>
          </a:xfrm>
        </p:grpSpPr>
        <p:sp>
          <p:nvSpPr>
            <p:cNvPr id="17" name="矩形 16"/>
            <p:cNvSpPr/>
            <p:nvPr/>
          </p:nvSpPr>
          <p:spPr>
            <a:xfrm>
              <a:off x="0" y="6425738"/>
              <a:ext cx="9144000" cy="43226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基于物理的体积雾和体积光的研究与实现</a:t>
              </a:r>
              <a:endParaRPr lang="zh-CN" altLang="en-US" sz="16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311579" y="6457203"/>
              <a:ext cx="832421" cy="426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14</a:t>
              </a:r>
              <a:r>
                <a:rPr lang="en-US" altLang="zh-CN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/26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0" y="689957"/>
            <a:ext cx="9144000" cy="163483"/>
          </a:xfrm>
          <a:prstGeom prst="rect">
            <a:avLst/>
          </a:prstGeom>
          <a:solidFill>
            <a:srgbClr val="307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4627874" y="84927"/>
            <a:ext cx="1325880" cy="709492"/>
          </a:xfrm>
          <a:prstGeom prst="roundRect">
            <a:avLst/>
          </a:prstGeom>
          <a:solidFill>
            <a:srgbClr val="3078BA"/>
          </a:solidFill>
          <a:ln>
            <a:solidFill>
              <a:srgbClr val="3078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640078" y="1130825"/>
            <a:ext cx="4579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使用</a:t>
            </a:r>
            <a:r>
              <a:rPr lang="en-US" altLang="zh-CN" sz="2000" b="1" dirty="0"/>
              <a:t>ESM</a:t>
            </a:r>
            <a:r>
              <a:rPr lang="zh-CN" altLang="en-US" sz="2000" b="1" dirty="0"/>
              <a:t>算法优化级联阴影贴图</a:t>
            </a:r>
            <a:endParaRPr lang="en-US" altLang="zh-CN" sz="2000" b="1" dirty="0"/>
          </a:p>
        </p:txBody>
      </p:sp>
      <p:sp>
        <p:nvSpPr>
          <p:cNvPr id="1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8" name="文本框 115"/>
          <p:cNvSpPr txBox="1"/>
          <p:nvPr/>
        </p:nvSpPr>
        <p:spPr>
          <a:xfrm>
            <a:off x="756458" y="1720735"/>
            <a:ext cx="2984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600" b="1" dirty="0"/>
              <a:t>ESM</a:t>
            </a:r>
          </a:p>
        </p:txBody>
      </p:sp>
      <p:pic>
        <p:nvPicPr>
          <p:cNvPr id="4098" name="Picture 2" descr="C:\Users\ZHANGM~1\AppData\Local\Temp\ksohtml\wpsABE6.tm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35" y="2492896"/>
            <a:ext cx="2114550" cy="41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直接连接符 46"/>
          <p:cNvCxnSpPr/>
          <p:nvPr/>
        </p:nvCxnSpPr>
        <p:spPr>
          <a:xfrm>
            <a:off x="5365459" y="2620806"/>
            <a:ext cx="193" cy="22243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5367466" y="4830738"/>
            <a:ext cx="2505528" cy="161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流程图: 联系 48"/>
          <p:cNvSpPr/>
          <p:nvPr/>
        </p:nvSpPr>
        <p:spPr>
          <a:xfrm>
            <a:off x="5338245" y="3140556"/>
            <a:ext cx="54428" cy="54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0" name="流程图: 联系 49"/>
          <p:cNvSpPr/>
          <p:nvPr/>
        </p:nvSpPr>
        <p:spPr>
          <a:xfrm>
            <a:off x="6871509" y="4811688"/>
            <a:ext cx="54428" cy="54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51" name="直接连接符 50"/>
          <p:cNvCxnSpPr>
            <a:stCxn id="49" idx="6"/>
          </p:cNvCxnSpPr>
          <p:nvPr/>
        </p:nvCxnSpPr>
        <p:spPr>
          <a:xfrm>
            <a:off x="5392673" y="3167556"/>
            <a:ext cx="55789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5950563" y="3167556"/>
            <a:ext cx="19956" cy="16711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弧形 78"/>
          <p:cNvSpPr/>
          <p:nvPr/>
        </p:nvSpPr>
        <p:spPr>
          <a:xfrm rot="10800000">
            <a:off x="5945799" y="963455"/>
            <a:ext cx="1922431" cy="3867282"/>
          </a:xfrm>
          <a:prstGeom prst="arc">
            <a:avLst>
              <a:gd name="adj1" fmla="val 16178673"/>
              <a:gd name="adj2" fmla="val 1085262"/>
            </a:avLst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>
                <a:solidFill>
                  <a:schemeClr val="tx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80" name="文本框 72"/>
          <p:cNvSpPr txBox="1"/>
          <p:nvPr/>
        </p:nvSpPr>
        <p:spPr>
          <a:xfrm>
            <a:off x="5088702" y="29876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81" name="文本框 73"/>
          <p:cNvSpPr txBox="1"/>
          <p:nvPr/>
        </p:nvSpPr>
        <p:spPr>
          <a:xfrm>
            <a:off x="6747880" y="47894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82" name="流程图: 联系 81"/>
          <p:cNvSpPr/>
          <p:nvPr/>
        </p:nvSpPr>
        <p:spPr>
          <a:xfrm>
            <a:off x="5338245" y="3873981"/>
            <a:ext cx="54428" cy="54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3" name="流程图: 联系 82"/>
          <p:cNvSpPr/>
          <p:nvPr/>
        </p:nvSpPr>
        <p:spPr>
          <a:xfrm>
            <a:off x="6115478" y="4808501"/>
            <a:ext cx="54428" cy="54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4" name="文本框 76"/>
          <p:cNvSpPr txBox="1"/>
          <p:nvPr/>
        </p:nvSpPr>
        <p:spPr>
          <a:xfrm>
            <a:off x="4913976" y="370098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0.5</a:t>
            </a:r>
            <a:endParaRPr lang="zh-CN" altLang="en-US" dirty="0"/>
          </a:p>
        </p:txBody>
      </p:sp>
      <p:sp>
        <p:nvSpPr>
          <p:cNvPr id="85" name="文本框 77"/>
          <p:cNvSpPr txBox="1"/>
          <p:nvPr/>
        </p:nvSpPr>
        <p:spPr>
          <a:xfrm>
            <a:off x="5893789" y="483073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0.5</a:t>
            </a:r>
            <a:endParaRPr lang="zh-CN" altLang="en-US" dirty="0"/>
          </a:p>
        </p:txBody>
      </p:sp>
      <p:pic>
        <p:nvPicPr>
          <p:cNvPr id="4101" name="Picture 5" descr="C:\Users\ZHANGM~1\AppData\Local\Temp\ksohtml\wps996E.tm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35" y="3339316"/>
            <a:ext cx="2266950" cy="76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ZHANGM~1\AppData\Local\Temp\ksohtml\wps846.tmp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060" y="4742242"/>
            <a:ext cx="2400300" cy="40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20892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圆角矩形 64"/>
          <p:cNvSpPr/>
          <p:nvPr/>
        </p:nvSpPr>
        <p:spPr>
          <a:xfrm>
            <a:off x="1950720" y="174568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3286754" y="174568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算法概述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5963908" y="156949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7311010" y="156949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0" y="6483929"/>
            <a:ext cx="9144000" cy="396562"/>
            <a:chOff x="0" y="6425738"/>
            <a:chExt cx="9144000" cy="458249"/>
          </a:xfrm>
        </p:grpSpPr>
        <p:sp>
          <p:nvSpPr>
            <p:cNvPr id="17" name="矩形 16"/>
            <p:cNvSpPr/>
            <p:nvPr/>
          </p:nvSpPr>
          <p:spPr>
            <a:xfrm>
              <a:off x="0" y="6425738"/>
              <a:ext cx="9144000" cy="43226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基于物理的体积雾和体积光的研究与实现</a:t>
              </a:r>
              <a:endParaRPr lang="zh-CN" altLang="en-US" sz="16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311579" y="6457203"/>
              <a:ext cx="832421" cy="426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</a:t>
              </a:r>
              <a:r>
                <a:rPr lang="en-US" altLang="zh-CN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/26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0" y="689957"/>
            <a:ext cx="9144000" cy="163483"/>
          </a:xfrm>
          <a:prstGeom prst="rect">
            <a:avLst/>
          </a:prstGeom>
          <a:solidFill>
            <a:srgbClr val="307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4627874" y="84927"/>
            <a:ext cx="1325880" cy="709492"/>
          </a:xfrm>
          <a:prstGeom prst="roundRect">
            <a:avLst/>
          </a:prstGeom>
          <a:solidFill>
            <a:srgbClr val="3078BA"/>
          </a:solidFill>
          <a:ln>
            <a:solidFill>
              <a:srgbClr val="3078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640078" y="1130825"/>
            <a:ext cx="4579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应用效果到场景</a:t>
            </a:r>
            <a:endParaRPr lang="en-US" altLang="zh-CN" sz="2000" b="1" dirty="0"/>
          </a:p>
        </p:txBody>
      </p:sp>
      <p:sp>
        <p:nvSpPr>
          <p:cNvPr id="1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100" name="组合 99"/>
          <p:cNvGrpSpPr/>
          <p:nvPr/>
        </p:nvGrpSpPr>
        <p:grpSpPr>
          <a:xfrm rot="5400000">
            <a:off x="1430944" y="3214879"/>
            <a:ext cx="644474" cy="861446"/>
            <a:chOff x="706463" y="2055302"/>
            <a:chExt cx="644474" cy="861446"/>
          </a:xfrm>
        </p:grpSpPr>
        <p:sp>
          <p:nvSpPr>
            <p:cNvPr id="148" name="矩形 147"/>
            <p:cNvSpPr/>
            <p:nvPr/>
          </p:nvSpPr>
          <p:spPr>
            <a:xfrm>
              <a:off x="706463" y="2597434"/>
              <a:ext cx="644474" cy="319314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49" name="直角三角形 148"/>
            <p:cNvSpPr/>
            <p:nvPr/>
          </p:nvSpPr>
          <p:spPr>
            <a:xfrm rot="18838250">
              <a:off x="813694" y="2055302"/>
              <a:ext cx="450000" cy="45000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2045795" y="3645602"/>
            <a:ext cx="317783" cy="484162"/>
            <a:chOff x="1485900" y="1933575"/>
            <a:chExt cx="419100" cy="742950"/>
          </a:xfrm>
        </p:grpSpPr>
        <p:sp>
          <p:nvSpPr>
            <p:cNvPr id="146" name="矩形 145"/>
            <p:cNvSpPr/>
            <p:nvPr/>
          </p:nvSpPr>
          <p:spPr>
            <a:xfrm>
              <a:off x="1485900" y="1933575"/>
              <a:ext cx="419100" cy="543394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47" name="矩形 146"/>
            <p:cNvSpPr/>
            <p:nvPr/>
          </p:nvSpPr>
          <p:spPr>
            <a:xfrm>
              <a:off x="1485900" y="2476969"/>
              <a:ext cx="419100" cy="1995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2522182" y="3645602"/>
            <a:ext cx="317783" cy="484162"/>
            <a:chOff x="1485900" y="1933575"/>
            <a:chExt cx="419100" cy="742950"/>
          </a:xfrm>
        </p:grpSpPr>
        <p:sp>
          <p:nvSpPr>
            <p:cNvPr id="144" name="矩形 143"/>
            <p:cNvSpPr/>
            <p:nvPr/>
          </p:nvSpPr>
          <p:spPr>
            <a:xfrm>
              <a:off x="1485900" y="1933575"/>
              <a:ext cx="419100" cy="54339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45" name="矩形 144"/>
            <p:cNvSpPr/>
            <p:nvPr/>
          </p:nvSpPr>
          <p:spPr>
            <a:xfrm>
              <a:off x="1485900" y="2476969"/>
              <a:ext cx="419100" cy="199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2998569" y="3645602"/>
            <a:ext cx="317783" cy="484162"/>
            <a:chOff x="1485900" y="1933575"/>
            <a:chExt cx="419100" cy="742950"/>
          </a:xfrm>
        </p:grpSpPr>
        <p:sp>
          <p:nvSpPr>
            <p:cNvPr id="142" name="矩形 141"/>
            <p:cNvSpPr/>
            <p:nvPr/>
          </p:nvSpPr>
          <p:spPr>
            <a:xfrm>
              <a:off x="1485900" y="1933575"/>
              <a:ext cx="419100" cy="54339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43" name="矩形 142"/>
            <p:cNvSpPr/>
            <p:nvPr/>
          </p:nvSpPr>
          <p:spPr>
            <a:xfrm>
              <a:off x="1485900" y="2476969"/>
              <a:ext cx="419100" cy="1995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3474956" y="3645602"/>
            <a:ext cx="317783" cy="484162"/>
            <a:chOff x="1485900" y="1933575"/>
            <a:chExt cx="419100" cy="742950"/>
          </a:xfrm>
        </p:grpSpPr>
        <p:sp>
          <p:nvSpPr>
            <p:cNvPr id="140" name="矩形 139"/>
            <p:cNvSpPr/>
            <p:nvPr/>
          </p:nvSpPr>
          <p:spPr>
            <a:xfrm>
              <a:off x="1485900" y="1933575"/>
              <a:ext cx="419100" cy="54339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41" name="矩形 140"/>
            <p:cNvSpPr/>
            <p:nvPr/>
          </p:nvSpPr>
          <p:spPr>
            <a:xfrm>
              <a:off x="1485900" y="2476969"/>
              <a:ext cx="419100" cy="1995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3951343" y="3645602"/>
            <a:ext cx="317783" cy="484162"/>
            <a:chOff x="1485900" y="1933575"/>
            <a:chExt cx="419100" cy="742950"/>
          </a:xfrm>
        </p:grpSpPr>
        <p:sp>
          <p:nvSpPr>
            <p:cNvPr id="138" name="矩形 137"/>
            <p:cNvSpPr/>
            <p:nvPr/>
          </p:nvSpPr>
          <p:spPr>
            <a:xfrm>
              <a:off x="1485900" y="1933575"/>
              <a:ext cx="419100" cy="54339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9" name="矩形 138"/>
            <p:cNvSpPr/>
            <p:nvPr/>
          </p:nvSpPr>
          <p:spPr>
            <a:xfrm>
              <a:off x="1485900" y="2476969"/>
              <a:ext cx="419100" cy="1995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4427730" y="3645602"/>
            <a:ext cx="317783" cy="484162"/>
            <a:chOff x="1485900" y="1933575"/>
            <a:chExt cx="419100" cy="742950"/>
          </a:xfrm>
        </p:grpSpPr>
        <p:sp>
          <p:nvSpPr>
            <p:cNvPr id="136" name="矩形 135"/>
            <p:cNvSpPr/>
            <p:nvPr/>
          </p:nvSpPr>
          <p:spPr>
            <a:xfrm>
              <a:off x="1485900" y="1933575"/>
              <a:ext cx="419100" cy="5433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7" name="矩形 136"/>
            <p:cNvSpPr/>
            <p:nvPr/>
          </p:nvSpPr>
          <p:spPr>
            <a:xfrm>
              <a:off x="1485900" y="2476969"/>
              <a:ext cx="419100" cy="19955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4904117" y="3645602"/>
            <a:ext cx="317783" cy="484162"/>
            <a:chOff x="1485900" y="1933575"/>
            <a:chExt cx="419100" cy="742950"/>
          </a:xfrm>
        </p:grpSpPr>
        <p:sp>
          <p:nvSpPr>
            <p:cNvPr id="134" name="矩形 133"/>
            <p:cNvSpPr/>
            <p:nvPr/>
          </p:nvSpPr>
          <p:spPr>
            <a:xfrm>
              <a:off x="1485900" y="1933575"/>
              <a:ext cx="419100" cy="5433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5" name="矩形 134"/>
            <p:cNvSpPr/>
            <p:nvPr/>
          </p:nvSpPr>
          <p:spPr>
            <a:xfrm>
              <a:off x="1485900" y="2476969"/>
              <a:ext cx="419100" cy="19955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5380504" y="3645602"/>
            <a:ext cx="317783" cy="484162"/>
            <a:chOff x="1485900" y="1933575"/>
            <a:chExt cx="419100" cy="742950"/>
          </a:xfrm>
        </p:grpSpPr>
        <p:sp>
          <p:nvSpPr>
            <p:cNvPr id="132" name="矩形 131"/>
            <p:cNvSpPr/>
            <p:nvPr/>
          </p:nvSpPr>
          <p:spPr>
            <a:xfrm>
              <a:off x="1485900" y="1933575"/>
              <a:ext cx="419100" cy="54339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1485900" y="2476969"/>
              <a:ext cx="419100" cy="19955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5856891" y="3645602"/>
            <a:ext cx="317783" cy="484162"/>
            <a:chOff x="1485900" y="1933575"/>
            <a:chExt cx="419100" cy="742950"/>
          </a:xfrm>
        </p:grpSpPr>
        <p:sp>
          <p:nvSpPr>
            <p:cNvPr id="130" name="矩形 129"/>
            <p:cNvSpPr/>
            <p:nvPr/>
          </p:nvSpPr>
          <p:spPr>
            <a:xfrm>
              <a:off x="1485900" y="1933575"/>
              <a:ext cx="419100" cy="5433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1" name="矩形 130"/>
            <p:cNvSpPr/>
            <p:nvPr/>
          </p:nvSpPr>
          <p:spPr>
            <a:xfrm>
              <a:off x="1485900" y="2476969"/>
              <a:ext cx="419100" cy="19955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6333278" y="3645602"/>
            <a:ext cx="317783" cy="484162"/>
            <a:chOff x="1485900" y="1933575"/>
            <a:chExt cx="419100" cy="742950"/>
          </a:xfrm>
        </p:grpSpPr>
        <p:sp>
          <p:nvSpPr>
            <p:cNvPr id="128" name="矩形 127"/>
            <p:cNvSpPr/>
            <p:nvPr/>
          </p:nvSpPr>
          <p:spPr>
            <a:xfrm>
              <a:off x="1485900" y="1933575"/>
              <a:ext cx="419100" cy="54339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29" name="矩形 128"/>
            <p:cNvSpPr/>
            <p:nvPr/>
          </p:nvSpPr>
          <p:spPr>
            <a:xfrm>
              <a:off x="1485900" y="2476969"/>
              <a:ext cx="419100" cy="19955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11" name="任意多边形 110"/>
          <p:cNvSpPr/>
          <p:nvPr/>
        </p:nvSpPr>
        <p:spPr>
          <a:xfrm rot="3450449">
            <a:off x="6746328" y="3276473"/>
            <a:ext cx="966729" cy="758246"/>
          </a:xfrm>
          <a:custGeom>
            <a:avLst/>
            <a:gdLst>
              <a:gd name="connsiteX0" fmla="*/ 0 w 1324389"/>
              <a:gd name="connsiteY0" fmla="*/ 209550 h 914400"/>
              <a:gd name="connsiteX1" fmla="*/ 0 w 1324389"/>
              <a:gd name="connsiteY1" fmla="*/ 209550 h 914400"/>
              <a:gd name="connsiteX2" fmla="*/ 47625 w 1324389"/>
              <a:gd name="connsiteY2" fmla="*/ 285750 h 914400"/>
              <a:gd name="connsiteX3" fmla="*/ 95250 w 1324389"/>
              <a:gd name="connsiteY3" fmla="*/ 409575 h 914400"/>
              <a:gd name="connsiteX4" fmla="*/ 123825 w 1324389"/>
              <a:gd name="connsiteY4" fmla="*/ 485775 h 914400"/>
              <a:gd name="connsiteX5" fmla="*/ 142875 w 1324389"/>
              <a:gd name="connsiteY5" fmla="*/ 542925 h 914400"/>
              <a:gd name="connsiteX6" fmla="*/ 152400 w 1324389"/>
              <a:gd name="connsiteY6" fmla="*/ 571500 h 914400"/>
              <a:gd name="connsiteX7" fmla="*/ 171450 w 1324389"/>
              <a:gd name="connsiteY7" fmla="*/ 600075 h 914400"/>
              <a:gd name="connsiteX8" fmla="*/ 209550 w 1324389"/>
              <a:gd name="connsiteY8" fmla="*/ 685800 h 914400"/>
              <a:gd name="connsiteX9" fmla="*/ 228600 w 1324389"/>
              <a:gd name="connsiteY9" fmla="*/ 742950 h 914400"/>
              <a:gd name="connsiteX10" fmla="*/ 257175 w 1324389"/>
              <a:gd name="connsiteY10" fmla="*/ 781050 h 914400"/>
              <a:gd name="connsiteX11" fmla="*/ 285750 w 1324389"/>
              <a:gd name="connsiteY11" fmla="*/ 828675 h 914400"/>
              <a:gd name="connsiteX12" fmla="*/ 352425 w 1324389"/>
              <a:gd name="connsiteY12" fmla="*/ 866775 h 914400"/>
              <a:gd name="connsiteX13" fmla="*/ 381000 w 1324389"/>
              <a:gd name="connsiteY13" fmla="*/ 885825 h 914400"/>
              <a:gd name="connsiteX14" fmla="*/ 466725 w 1324389"/>
              <a:gd name="connsiteY14" fmla="*/ 904875 h 914400"/>
              <a:gd name="connsiteX15" fmla="*/ 514350 w 1324389"/>
              <a:gd name="connsiteY15" fmla="*/ 914400 h 914400"/>
              <a:gd name="connsiteX16" fmla="*/ 1295400 w 1324389"/>
              <a:gd name="connsiteY16" fmla="*/ 904875 h 914400"/>
              <a:gd name="connsiteX17" fmla="*/ 1323975 w 1324389"/>
              <a:gd name="connsiteY17" fmla="*/ 885825 h 914400"/>
              <a:gd name="connsiteX18" fmla="*/ 1304925 w 1324389"/>
              <a:gd name="connsiteY18" fmla="*/ 771525 h 914400"/>
              <a:gd name="connsiteX19" fmla="*/ 1276350 w 1324389"/>
              <a:gd name="connsiteY19" fmla="*/ 714375 h 914400"/>
              <a:gd name="connsiteX20" fmla="*/ 1247775 w 1324389"/>
              <a:gd name="connsiteY20" fmla="*/ 647700 h 914400"/>
              <a:gd name="connsiteX21" fmla="*/ 1162050 w 1324389"/>
              <a:gd name="connsiteY21" fmla="*/ 495300 h 914400"/>
              <a:gd name="connsiteX22" fmla="*/ 1104900 w 1324389"/>
              <a:gd name="connsiteY22" fmla="*/ 400050 h 914400"/>
              <a:gd name="connsiteX23" fmla="*/ 1095375 w 1324389"/>
              <a:gd name="connsiteY23" fmla="*/ 371475 h 914400"/>
              <a:gd name="connsiteX24" fmla="*/ 1038225 w 1324389"/>
              <a:gd name="connsiteY24" fmla="*/ 285750 h 914400"/>
              <a:gd name="connsiteX25" fmla="*/ 1000125 w 1324389"/>
              <a:gd name="connsiteY25" fmla="*/ 228600 h 914400"/>
              <a:gd name="connsiteX26" fmla="*/ 981075 w 1324389"/>
              <a:gd name="connsiteY26" fmla="*/ 200025 h 914400"/>
              <a:gd name="connsiteX27" fmla="*/ 952500 w 1324389"/>
              <a:gd name="connsiteY27" fmla="*/ 180975 h 914400"/>
              <a:gd name="connsiteX28" fmla="*/ 923925 w 1324389"/>
              <a:gd name="connsiteY28" fmla="*/ 152400 h 914400"/>
              <a:gd name="connsiteX29" fmla="*/ 885825 w 1324389"/>
              <a:gd name="connsiteY29" fmla="*/ 142875 h 914400"/>
              <a:gd name="connsiteX30" fmla="*/ 714375 w 1324389"/>
              <a:gd name="connsiteY30" fmla="*/ 66675 h 914400"/>
              <a:gd name="connsiteX31" fmla="*/ 647700 w 1324389"/>
              <a:gd name="connsiteY31" fmla="*/ 57150 h 914400"/>
              <a:gd name="connsiteX32" fmla="*/ 619125 w 1324389"/>
              <a:gd name="connsiteY32" fmla="*/ 47625 h 914400"/>
              <a:gd name="connsiteX33" fmla="*/ 581025 w 1324389"/>
              <a:gd name="connsiteY33" fmla="*/ 28575 h 914400"/>
              <a:gd name="connsiteX34" fmla="*/ 457200 w 1324389"/>
              <a:gd name="connsiteY34" fmla="*/ 0 h 914400"/>
              <a:gd name="connsiteX35" fmla="*/ 219075 w 1324389"/>
              <a:gd name="connsiteY35" fmla="*/ 9525 h 914400"/>
              <a:gd name="connsiteX36" fmla="*/ 190500 w 1324389"/>
              <a:gd name="connsiteY36" fmla="*/ 28575 h 914400"/>
              <a:gd name="connsiteX37" fmla="*/ 161925 w 1324389"/>
              <a:gd name="connsiteY37" fmla="*/ 38100 h 914400"/>
              <a:gd name="connsiteX38" fmla="*/ 85725 w 1324389"/>
              <a:gd name="connsiteY38" fmla="*/ 66675 h 914400"/>
              <a:gd name="connsiteX39" fmla="*/ 47625 w 1324389"/>
              <a:gd name="connsiteY39" fmla="*/ 219075 h 914400"/>
              <a:gd name="connsiteX40" fmla="*/ 19050 w 1324389"/>
              <a:gd name="connsiteY40" fmla="*/ 228600 h 914400"/>
              <a:gd name="connsiteX41" fmla="*/ 0 w 1324389"/>
              <a:gd name="connsiteY41" fmla="*/ 20955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324389" h="914400">
                <a:moveTo>
                  <a:pt x="0" y="209550"/>
                </a:moveTo>
                <a:lnTo>
                  <a:pt x="0" y="209550"/>
                </a:lnTo>
                <a:cubicBezTo>
                  <a:pt x="15875" y="234950"/>
                  <a:pt x="34230" y="258959"/>
                  <a:pt x="47625" y="285750"/>
                </a:cubicBezTo>
                <a:cubicBezTo>
                  <a:pt x="84658" y="359817"/>
                  <a:pt x="76319" y="357516"/>
                  <a:pt x="95250" y="409575"/>
                </a:cubicBezTo>
                <a:cubicBezTo>
                  <a:pt x="104521" y="435069"/>
                  <a:pt x="114701" y="460228"/>
                  <a:pt x="123825" y="485775"/>
                </a:cubicBezTo>
                <a:cubicBezTo>
                  <a:pt x="130579" y="504686"/>
                  <a:pt x="136525" y="523875"/>
                  <a:pt x="142875" y="542925"/>
                </a:cubicBezTo>
                <a:cubicBezTo>
                  <a:pt x="146050" y="552450"/>
                  <a:pt x="146831" y="563146"/>
                  <a:pt x="152400" y="571500"/>
                </a:cubicBezTo>
                <a:lnTo>
                  <a:pt x="171450" y="600075"/>
                </a:lnTo>
                <a:cubicBezTo>
                  <a:pt x="192863" y="685727"/>
                  <a:pt x="163778" y="585101"/>
                  <a:pt x="209550" y="685800"/>
                </a:cubicBezTo>
                <a:cubicBezTo>
                  <a:pt x="217859" y="704081"/>
                  <a:pt x="216552" y="726886"/>
                  <a:pt x="228600" y="742950"/>
                </a:cubicBezTo>
                <a:cubicBezTo>
                  <a:pt x="238125" y="755650"/>
                  <a:pt x="248369" y="767841"/>
                  <a:pt x="257175" y="781050"/>
                </a:cubicBezTo>
                <a:cubicBezTo>
                  <a:pt x="267444" y="796454"/>
                  <a:pt x="273702" y="814619"/>
                  <a:pt x="285750" y="828675"/>
                </a:cubicBezTo>
                <a:cubicBezTo>
                  <a:pt x="296889" y="841670"/>
                  <a:pt x="340367" y="859884"/>
                  <a:pt x="352425" y="866775"/>
                </a:cubicBezTo>
                <a:cubicBezTo>
                  <a:pt x="362364" y="872455"/>
                  <a:pt x="370761" y="880705"/>
                  <a:pt x="381000" y="885825"/>
                </a:cubicBezTo>
                <a:cubicBezTo>
                  <a:pt x="404992" y="897821"/>
                  <a:pt x="443730" y="900694"/>
                  <a:pt x="466725" y="904875"/>
                </a:cubicBezTo>
                <a:cubicBezTo>
                  <a:pt x="482653" y="907771"/>
                  <a:pt x="498475" y="911225"/>
                  <a:pt x="514350" y="914400"/>
                </a:cubicBezTo>
                <a:cubicBezTo>
                  <a:pt x="774700" y="911225"/>
                  <a:pt x="1035193" y="914059"/>
                  <a:pt x="1295400" y="904875"/>
                </a:cubicBezTo>
                <a:cubicBezTo>
                  <a:pt x="1306841" y="904471"/>
                  <a:pt x="1323159" y="897244"/>
                  <a:pt x="1323975" y="885825"/>
                </a:cubicBezTo>
                <a:cubicBezTo>
                  <a:pt x="1326727" y="847298"/>
                  <a:pt x="1315263" y="808741"/>
                  <a:pt x="1304925" y="771525"/>
                </a:cubicBezTo>
                <a:cubicBezTo>
                  <a:pt x="1299225" y="751003"/>
                  <a:pt x="1285275" y="733713"/>
                  <a:pt x="1276350" y="714375"/>
                </a:cubicBezTo>
                <a:cubicBezTo>
                  <a:pt x="1266217" y="692420"/>
                  <a:pt x="1258960" y="669138"/>
                  <a:pt x="1247775" y="647700"/>
                </a:cubicBezTo>
                <a:cubicBezTo>
                  <a:pt x="1220814" y="596025"/>
                  <a:pt x="1188116" y="547432"/>
                  <a:pt x="1162050" y="495300"/>
                </a:cubicBezTo>
                <a:cubicBezTo>
                  <a:pt x="1126375" y="423951"/>
                  <a:pt x="1146254" y="455189"/>
                  <a:pt x="1104900" y="400050"/>
                </a:cubicBezTo>
                <a:cubicBezTo>
                  <a:pt x="1101725" y="390525"/>
                  <a:pt x="1100434" y="380148"/>
                  <a:pt x="1095375" y="371475"/>
                </a:cubicBezTo>
                <a:cubicBezTo>
                  <a:pt x="1078071" y="341810"/>
                  <a:pt x="1049085" y="318331"/>
                  <a:pt x="1038225" y="285750"/>
                </a:cubicBezTo>
                <a:cubicBezTo>
                  <a:pt x="1021486" y="235532"/>
                  <a:pt x="1039763" y="276166"/>
                  <a:pt x="1000125" y="228600"/>
                </a:cubicBezTo>
                <a:cubicBezTo>
                  <a:pt x="992796" y="219806"/>
                  <a:pt x="989170" y="208120"/>
                  <a:pt x="981075" y="200025"/>
                </a:cubicBezTo>
                <a:cubicBezTo>
                  <a:pt x="972980" y="191930"/>
                  <a:pt x="961294" y="188304"/>
                  <a:pt x="952500" y="180975"/>
                </a:cubicBezTo>
                <a:cubicBezTo>
                  <a:pt x="942152" y="172351"/>
                  <a:pt x="935621" y="159083"/>
                  <a:pt x="923925" y="152400"/>
                </a:cubicBezTo>
                <a:cubicBezTo>
                  <a:pt x="912559" y="145905"/>
                  <a:pt x="898525" y="146050"/>
                  <a:pt x="885825" y="142875"/>
                </a:cubicBezTo>
                <a:cubicBezTo>
                  <a:pt x="761706" y="70472"/>
                  <a:pt x="812029" y="81699"/>
                  <a:pt x="714375" y="66675"/>
                </a:cubicBezTo>
                <a:cubicBezTo>
                  <a:pt x="692185" y="63261"/>
                  <a:pt x="669925" y="60325"/>
                  <a:pt x="647700" y="57150"/>
                </a:cubicBezTo>
                <a:cubicBezTo>
                  <a:pt x="638175" y="53975"/>
                  <a:pt x="628353" y="51580"/>
                  <a:pt x="619125" y="47625"/>
                </a:cubicBezTo>
                <a:cubicBezTo>
                  <a:pt x="606074" y="42032"/>
                  <a:pt x="594495" y="33065"/>
                  <a:pt x="581025" y="28575"/>
                </a:cubicBezTo>
                <a:cubicBezTo>
                  <a:pt x="546560" y="17087"/>
                  <a:pt x="494980" y="7556"/>
                  <a:pt x="457200" y="0"/>
                </a:cubicBezTo>
                <a:cubicBezTo>
                  <a:pt x="377825" y="3175"/>
                  <a:pt x="298061" y="1062"/>
                  <a:pt x="219075" y="9525"/>
                </a:cubicBezTo>
                <a:cubicBezTo>
                  <a:pt x="207693" y="10745"/>
                  <a:pt x="200739" y="23455"/>
                  <a:pt x="190500" y="28575"/>
                </a:cubicBezTo>
                <a:cubicBezTo>
                  <a:pt x="181520" y="33065"/>
                  <a:pt x="170905" y="33610"/>
                  <a:pt x="161925" y="38100"/>
                </a:cubicBezTo>
                <a:cubicBezTo>
                  <a:pt x="96521" y="70802"/>
                  <a:pt x="177609" y="48298"/>
                  <a:pt x="85725" y="66675"/>
                </a:cubicBezTo>
                <a:cubicBezTo>
                  <a:pt x="14823" y="137577"/>
                  <a:pt x="98304" y="41698"/>
                  <a:pt x="47625" y="219075"/>
                </a:cubicBezTo>
                <a:cubicBezTo>
                  <a:pt x="44867" y="228729"/>
                  <a:pt x="28372" y="224871"/>
                  <a:pt x="19050" y="228600"/>
                </a:cubicBezTo>
                <a:cubicBezTo>
                  <a:pt x="12458" y="231237"/>
                  <a:pt x="3175" y="212725"/>
                  <a:pt x="0" y="209550"/>
                </a:cubicBezTo>
                <a:close/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112" name="直接箭头连接符 111"/>
          <p:cNvCxnSpPr/>
          <p:nvPr/>
        </p:nvCxnSpPr>
        <p:spPr>
          <a:xfrm flipH="1" flipV="1">
            <a:off x="2045796" y="3542768"/>
            <a:ext cx="4604463" cy="1970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七角星 112"/>
          <p:cNvSpPr/>
          <p:nvPr/>
        </p:nvSpPr>
        <p:spPr>
          <a:xfrm>
            <a:off x="3108398" y="3215519"/>
            <a:ext cx="587357" cy="600074"/>
          </a:xfrm>
          <a:prstGeom prst="star7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4" name="七角星 113"/>
          <p:cNvSpPr/>
          <p:nvPr/>
        </p:nvSpPr>
        <p:spPr>
          <a:xfrm>
            <a:off x="4988478" y="3196586"/>
            <a:ext cx="587357" cy="600074"/>
          </a:xfrm>
          <a:prstGeom prst="star7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5" name="文本框 73"/>
          <p:cNvSpPr txBox="1"/>
          <p:nvPr/>
        </p:nvSpPr>
        <p:spPr>
          <a:xfrm>
            <a:off x="6333278" y="276617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不透明物体</a:t>
            </a:r>
            <a:endParaRPr lang="zh-CN" altLang="en-US" dirty="0"/>
          </a:p>
        </p:txBody>
      </p:sp>
      <p:sp>
        <p:nvSpPr>
          <p:cNvPr id="116" name="文本框 74"/>
          <p:cNvSpPr txBox="1"/>
          <p:nvPr/>
        </p:nvSpPr>
        <p:spPr>
          <a:xfrm>
            <a:off x="4688593" y="272823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透明物体</a:t>
            </a:r>
            <a:endParaRPr lang="zh-CN" altLang="en-US" dirty="0"/>
          </a:p>
        </p:txBody>
      </p:sp>
      <p:sp>
        <p:nvSpPr>
          <p:cNvPr id="117" name="文本框 75"/>
          <p:cNvSpPr txBox="1"/>
          <p:nvPr/>
        </p:nvSpPr>
        <p:spPr>
          <a:xfrm>
            <a:off x="2848078" y="272823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透明物体</a:t>
            </a:r>
            <a:endParaRPr lang="zh-CN" altLang="en-US" dirty="0"/>
          </a:p>
        </p:txBody>
      </p:sp>
      <p:cxnSp>
        <p:nvCxnSpPr>
          <p:cNvPr id="118" name="直接箭头连接符 117"/>
          <p:cNvCxnSpPr>
            <a:stCxn id="111" idx="15"/>
          </p:cNvCxnSpPr>
          <p:nvPr/>
        </p:nvCxnSpPr>
        <p:spPr>
          <a:xfrm flipH="1">
            <a:off x="6492169" y="3768232"/>
            <a:ext cx="359775" cy="4736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箭头连接符 118"/>
          <p:cNvCxnSpPr/>
          <p:nvPr/>
        </p:nvCxnSpPr>
        <p:spPr>
          <a:xfrm flipH="1">
            <a:off x="5052949" y="3562477"/>
            <a:ext cx="225404" cy="300048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/>
          <p:cNvCxnSpPr/>
          <p:nvPr/>
        </p:nvCxnSpPr>
        <p:spPr>
          <a:xfrm>
            <a:off x="5278353" y="3562477"/>
            <a:ext cx="267906" cy="300048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箭头连接符 120"/>
          <p:cNvCxnSpPr/>
          <p:nvPr/>
        </p:nvCxnSpPr>
        <p:spPr>
          <a:xfrm flipH="1">
            <a:off x="3161530" y="3538711"/>
            <a:ext cx="225404" cy="300048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箭头连接符 121"/>
          <p:cNvCxnSpPr/>
          <p:nvPr/>
        </p:nvCxnSpPr>
        <p:spPr>
          <a:xfrm>
            <a:off x="3386934" y="3538711"/>
            <a:ext cx="267906" cy="300048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文本框 87"/>
          <p:cNvSpPr txBox="1"/>
          <p:nvPr/>
        </p:nvSpPr>
        <p:spPr>
          <a:xfrm>
            <a:off x="2983202" y="319235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00" dirty="0" smtClean="0">
                <a:solidFill>
                  <a:srgbClr val="FF0000"/>
                </a:solidFill>
              </a:rPr>
              <a:t>1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  <p:sp>
        <p:nvSpPr>
          <p:cNvPr id="124" name="文本框 88"/>
          <p:cNvSpPr txBox="1"/>
          <p:nvPr/>
        </p:nvSpPr>
        <p:spPr>
          <a:xfrm>
            <a:off x="3572969" y="319235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00" dirty="0">
                <a:solidFill>
                  <a:srgbClr val="FF0000"/>
                </a:solidFill>
              </a:rPr>
              <a:t>2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  <p:sp>
        <p:nvSpPr>
          <p:cNvPr id="125" name="文本框 89"/>
          <p:cNvSpPr txBox="1"/>
          <p:nvPr/>
        </p:nvSpPr>
        <p:spPr>
          <a:xfrm>
            <a:off x="4866661" y="318988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00" dirty="0" smtClean="0">
                <a:solidFill>
                  <a:srgbClr val="FF0000"/>
                </a:solidFill>
              </a:rPr>
              <a:t>3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  <p:sp>
        <p:nvSpPr>
          <p:cNvPr id="126" name="文本框 90"/>
          <p:cNvSpPr txBox="1"/>
          <p:nvPr/>
        </p:nvSpPr>
        <p:spPr>
          <a:xfrm>
            <a:off x="5465973" y="319658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00" dirty="0" smtClean="0">
                <a:solidFill>
                  <a:srgbClr val="FF0000"/>
                </a:solidFill>
              </a:rPr>
              <a:t>4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  <p:sp>
        <p:nvSpPr>
          <p:cNvPr id="127" name="文本框 91"/>
          <p:cNvSpPr txBox="1"/>
          <p:nvPr/>
        </p:nvSpPr>
        <p:spPr>
          <a:xfrm>
            <a:off x="6652233" y="319752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00" dirty="0">
                <a:solidFill>
                  <a:srgbClr val="FF0000"/>
                </a:solidFill>
              </a:rPr>
              <a:t>5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4096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圆角矩形 64"/>
          <p:cNvSpPr/>
          <p:nvPr/>
        </p:nvSpPr>
        <p:spPr>
          <a:xfrm>
            <a:off x="1950720" y="174568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3286754" y="174568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算法概述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4627874" y="181817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算法实现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圆角矩形 68"/>
          <p:cNvSpPr/>
          <p:nvPr/>
        </p:nvSpPr>
        <p:spPr>
          <a:xfrm>
            <a:off x="7311010" y="156949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0" y="6483929"/>
            <a:ext cx="9144000" cy="396562"/>
            <a:chOff x="0" y="6425738"/>
            <a:chExt cx="9144000" cy="458249"/>
          </a:xfrm>
        </p:grpSpPr>
        <p:sp>
          <p:nvSpPr>
            <p:cNvPr id="17" name="矩形 16"/>
            <p:cNvSpPr/>
            <p:nvPr/>
          </p:nvSpPr>
          <p:spPr>
            <a:xfrm>
              <a:off x="0" y="6425738"/>
              <a:ext cx="9144000" cy="43226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基于物理的体积雾和体积光的研究与实现</a:t>
              </a:r>
              <a:endParaRPr lang="zh-CN" altLang="en-US" sz="16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311579" y="6457203"/>
              <a:ext cx="832421" cy="426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r>
                <a:rPr lang="en-US" altLang="zh-CN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/26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0" y="689957"/>
            <a:ext cx="9144000" cy="163483"/>
          </a:xfrm>
          <a:prstGeom prst="rect">
            <a:avLst/>
          </a:prstGeom>
          <a:solidFill>
            <a:srgbClr val="307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5985130" y="97857"/>
            <a:ext cx="1325880" cy="709492"/>
          </a:xfrm>
          <a:prstGeom prst="roundRect">
            <a:avLst/>
          </a:prstGeom>
          <a:solidFill>
            <a:srgbClr val="3078BA"/>
          </a:solidFill>
          <a:ln>
            <a:solidFill>
              <a:srgbClr val="3078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文本框 115"/>
          <p:cNvSpPr txBox="1"/>
          <p:nvPr/>
        </p:nvSpPr>
        <p:spPr>
          <a:xfrm>
            <a:off x="756458" y="1484784"/>
            <a:ext cx="2984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600" b="1" dirty="0" smtClean="0"/>
              <a:t>雾和体积光效果展示</a:t>
            </a:r>
            <a:endParaRPr lang="en-US" altLang="zh-CN" sz="16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458939"/>
            <a:ext cx="4081235" cy="30689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58" y="2458939"/>
            <a:ext cx="4088739" cy="306955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56458" y="1987250"/>
            <a:ext cx="1550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400" b="1" dirty="0" smtClean="0"/>
              <a:t>不同浓度的雾</a:t>
            </a:r>
            <a:endParaRPr lang="zh-CN" altLang="en-US" sz="14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1880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圆角矩形 64"/>
          <p:cNvSpPr/>
          <p:nvPr/>
        </p:nvSpPr>
        <p:spPr>
          <a:xfrm>
            <a:off x="1950720" y="174568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3286754" y="174568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算法概述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4627874" y="181817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算法实现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圆角矩形 68"/>
          <p:cNvSpPr/>
          <p:nvPr/>
        </p:nvSpPr>
        <p:spPr>
          <a:xfrm>
            <a:off x="7311010" y="156949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0" y="6483929"/>
            <a:ext cx="9144000" cy="396562"/>
            <a:chOff x="0" y="6425738"/>
            <a:chExt cx="9144000" cy="458249"/>
          </a:xfrm>
        </p:grpSpPr>
        <p:sp>
          <p:nvSpPr>
            <p:cNvPr id="17" name="矩形 16"/>
            <p:cNvSpPr/>
            <p:nvPr/>
          </p:nvSpPr>
          <p:spPr>
            <a:xfrm>
              <a:off x="0" y="6425738"/>
              <a:ext cx="9144000" cy="43226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基于物理的体积雾和体积光的研究与实现</a:t>
              </a:r>
              <a:endParaRPr lang="zh-CN" altLang="en-US" sz="16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311579" y="6457203"/>
              <a:ext cx="832421" cy="426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17</a:t>
              </a:r>
              <a:r>
                <a:rPr lang="en-US" altLang="zh-CN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/26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0" y="689957"/>
            <a:ext cx="9144000" cy="163483"/>
          </a:xfrm>
          <a:prstGeom prst="rect">
            <a:avLst/>
          </a:prstGeom>
          <a:solidFill>
            <a:srgbClr val="307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5985130" y="97857"/>
            <a:ext cx="1325880" cy="709492"/>
          </a:xfrm>
          <a:prstGeom prst="roundRect">
            <a:avLst/>
          </a:prstGeom>
          <a:solidFill>
            <a:srgbClr val="3078BA"/>
          </a:solidFill>
          <a:ln>
            <a:solidFill>
              <a:srgbClr val="3078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文本框 115"/>
          <p:cNvSpPr txBox="1"/>
          <p:nvPr/>
        </p:nvSpPr>
        <p:spPr>
          <a:xfrm>
            <a:off x="756458" y="1484784"/>
            <a:ext cx="2984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600" b="1" dirty="0" smtClean="0"/>
              <a:t>雾和体积光效果展示</a:t>
            </a:r>
            <a:endParaRPr lang="en-US" altLang="zh-CN" sz="16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544" y="2464649"/>
            <a:ext cx="4104456" cy="30689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15" y="2464649"/>
            <a:ext cx="4088739" cy="306896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756458" y="1987250"/>
            <a:ext cx="1909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400" b="1" dirty="0" smtClean="0"/>
              <a:t>不同浓度的体积光</a:t>
            </a:r>
            <a:endParaRPr lang="zh-CN" altLang="en-US" sz="14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823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86740" y="1223085"/>
            <a:ext cx="1266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3078B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  <a:endParaRPr lang="zh-CN" altLang="en-US" sz="3600" b="1" dirty="0">
              <a:solidFill>
                <a:srgbClr val="3078B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322145"/>
            <a:ext cx="365760" cy="524052"/>
          </a:xfrm>
          <a:prstGeom prst="rect">
            <a:avLst/>
          </a:prstGeom>
          <a:solidFill>
            <a:srgbClr val="307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03860" y="1322145"/>
            <a:ext cx="60960" cy="524052"/>
          </a:xfrm>
          <a:prstGeom prst="rect">
            <a:avLst/>
          </a:prstGeom>
          <a:solidFill>
            <a:srgbClr val="307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2319014" y="2562425"/>
            <a:ext cx="4234186" cy="523675"/>
          </a:xfrm>
          <a:prstGeom prst="roundRect">
            <a:avLst>
              <a:gd name="adj" fmla="val 50000"/>
            </a:avLst>
          </a:prstGeom>
          <a:solidFill>
            <a:srgbClr val="307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319014" y="3232985"/>
            <a:ext cx="4234186" cy="523675"/>
          </a:xfrm>
          <a:prstGeom prst="roundRect">
            <a:avLst>
              <a:gd name="adj" fmla="val 50000"/>
            </a:avLst>
          </a:prstGeom>
          <a:solidFill>
            <a:srgbClr val="307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算法概述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319014" y="3903545"/>
            <a:ext cx="4234186" cy="523675"/>
          </a:xfrm>
          <a:prstGeom prst="roundRect">
            <a:avLst>
              <a:gd name="adj" fmla="val 50000"/>
            </a:avLst>
          </a:prstGeom>
          <a:solidFill>
            <a:srgbClr val="307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319014" y="4574105"/>
            <a:ext cx="4234186" cy="523675"/>
          </a:xfrm>
          <a:prstGeom prst="roundRect">
            <a:avLst>
              <a:gd name="adj" fmla="val 50000"/>
            </a:avLst>
          </a:prstGeom>
          <a:solidFill>
            <a:srgbClr val="307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2319014" y="5244665"/>
            <a:ext cx="4234186" cy="523675"/>
          </a:xfrm>
          <a:prstGeom prst="roundRect">
            <a:avLst>
              <a:gd name="adj" fmla="val 50000"/>
            </a:avLst>
          </a:prstGeom>
          <a:solidFill>
            <a:srgbClr val="307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sp>
        <p:nvSpPr>
          <p:cNvPr id="11" name="椭圆 10"/>
          <p:cNvSpPr/>
          <p:nvPr/>
        </p:nvSpPr>
        <p:spPr>
          <a:xfrm>
            <a:off x="2369820" y="2598420"/>
            <a:ext cx="480060" cy="4419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3078B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400" dirty="0">
              <a:solidFill>
                <a:srgbClr val="3078B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369820" y="3273842"/>
            <a:ext cx="480060" cy="4419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3078B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400" dirty="0">
              <a:solidFill>
                <a:srgbClr val="3078B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369820" y="3944402"/>
            <a:ext cx="480060" cy="4419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3078B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lang="zh-CN" altLang="en-US" sz="2400" dirty="0">
              <a:solidFill>
                <a:srgbClr val="3078B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2369820" y="4614962"/>
            <a:ext cx="480060" cy="4419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3078B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lang="zh-CN" altLang="en-US" sz="2400" dirty="0">
              <a:solidFill>
                <a:srgbClr val="3078B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369820" y="5285522"/>
            <a:ext cx="480060" cy="4419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3078B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endParaRPr lang="zh-CN" altLang="en-US" sz="2400" dirty="0">
              <a:solidFill>
                <a:srgbClr val="3078B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981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圆角矩形 64"/>
          <p:cNvSpPr/>
          <p:nvPr/>
        </p:nvSpPr>
        <p:spPr>
          <a:xfrm>
            <a:off x="1950720" y="174568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3286754" y="174568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算法概述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4627874" y="181817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算法实现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圆角矩形 68"/>
          <p:cNvSpPr/>
          <p:nvPr/>
        </p:nvSpPr>
        <p:spPr>
          <a:xfrm>
            <a:off x="7311010" y="156949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0" y="6483929"/>
            <a:ext cx="9144000" cy="396562"/>
            <a:chOff x="0" y="6425738"/>
            <a:chExt cx="9144000" cy="458249"/>
          </a:xfrm>
        </p:grpSpPr>
        <p:sp>
          <p:nvSpPr>
            <p:cNvPr id="17" name="矩形 16"/>
            <p:cNvSpPr/>
            <p:nvPr/>
          </p:nvSpPr>
          <p:spPr>
            <a:xfrm>
              <a:off x="0" y="6425738"/>
              <a:ext cx="9144000" cy="43226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基于物理的体积雾和体积光的研究与实现</a:t>
              </a:r>
              <a:endParaRPr lang="zh-CN" altLang="en-US" sz="16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311579" y="6457203"/>
              <a:ext cx="832421" cy="426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18</a:t>
              </a:r>
              <a:r>
                <a:rPr lang="en-US" altLang="zh-CN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/26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0" y="689957"/>
            <a:ext cx="9144000" cy="163483"/>
          </a:xfrm>
          <a:prstGeom prst="rect">
            <a:avLst/>
          </a:prstGeom>
          <a:solidFill>
            <a:srgbClr val="307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5985130" y="97857"/>
            <a:ext cx="1325880" cy="709492"/>
          </a:xfrm>
          <a:prstGeom prst="roundRect">
            <a:avLst/>
          </a:prstGeom>
          <a:solidFill>
            <a:srgbClr val="3078BA"/>
          </a:solidFill>
          <a:ln>
            <a:solidFill>
              <a:srgbClr val="3078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文本框 115"/>
          <p:cNvSpPr txBox="1"/>
          <p:nvPr/>
        </p:nvSpPr>
        <p:spPr>
          <a:xfrm>
            <a:off x="756458" y="1484784"/>
            <a:ext cx="2984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600" b="1" dirty="0" smtClean="0"/>
              <a:t>雾和体积光效果展示</a:t>
            </a:r>
            <a:endParaRPr lang="en-US" altLang="zh-CN" sz="16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47" y="2468002"/>
            <a:ext cx="4088739" cy="307930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468001"/>
            <a:ext cx="4106217" cy="3079309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756458" y="1987250"/>
            <a:ext cx="1550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400" b="1" dirty="0" smtClean="0"/>
              <a:t>高度相关的雾</a:t>
            </a:r>
            <a:endParaRPr lang="zh-CN" altLang="en-US" sz="14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5168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圆角矩形 64"/>
          <p:cNvSpPr/>
          <p:nvPr/>
        </p:nvSpPr>
        <p:spPr>
          <a:xfrm>
            <a:off x="1950720" y="174568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3286754" y="174568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算法概述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4627874" y="181817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算法实现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圆角矩形 68"/>
          <p:cNvSpPr/>
          <p:nvPr/>
        </p:nvSpPr>
        <p:spPr>
          <a:xfrm>
            <a:off x="7311010" y="156949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0" y="6483929"/>
            <a:ext cx="9144000" cy="396562"/>
            <a:chOff x="0" y="6425738"/>
            <a:chExt cx="9144000" cy="458249"/>
          </a:xfrm>
        </p:grpSpPr>
        <p:sp>
          <p:nvSpPr>
            <p:cNvPr id="17" name="矩形 16"/>
            <p:cNvSpPr/>
            <p:nvPr/>
          </p:nvSpPr>
          <p:spPr>
            <a:xfrm>
              <a:off x="0" y="6425738"/>
              <a:ext cx="9144000" cy="43226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基于物理的体积雾和体积光的研究与实现</a:t>
              </a:r>
              <a:endParaRPr lang="zh-CN" altLang="en-US" sz="16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311579" y="6457203"/>
              <a:ext cx="832421" cy="426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</a:t>
              </a:r>
              <a:r>
                <a:rPr lang="en-US" altLang="zh-CN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/26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0" y="689957"/>
            <a:ext cx="9144000" cy="163483"/>
          </a:xfrm>
          <a:prstGeom prst="rect">
            <a:avLst/>
          </a:prstGeom>
          <a:solidFill>
            <a:srgbClr val="307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5985130" y="97857"/>
            <a:ext cx="1325880" cy="709492"/>
          </a:xfrm>
          <a:prstGeom prst="roundRect">
            <a:avLst/>
          </a:prstGeom>
          <a:solidFill>
            <a:srgbClr val="3078BA"/>
          </a:solidFill>
          <a:ln>
            <a:solidFill>
              <a:srgbClr val="3078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文本框 115"/>
          <p:cNvSpPr txBox="1"/>
          <p:nvPr/>
        </p:nvSpPr>
        <p:spPr>
          <a:xfrm>
            <a:off x="684450" y="1484784"/>
            <a:ext cx="2984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600" b="1" dirty="0" smtClean="0"/>
              <a:t>多光源雾和体积光效果展示</a:t>
            </a:r>
            <a:endParaRPr lang="en-US" altLang="zh-CN" sz="16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30" y="2491524"/>
            <a:ext cx="4110328" cy="324173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208" y="2491524"/>
            <a:ext cx="4024256" cy="3241732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401372" y="5954704"/>
            <a:ext cx="1011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400" b="1" dirty="0" smtClean="0"/>
              <a:t>点光源</a:t>
            </a:r>
            <a:endParaRPr lang="zh-CN" altLang="en-US" sz="1400" b="1" dirty="0"/>
          </a:p>
        </p:txBody>
      </p:sp>
      <p:sp>
        <p:nvSpPr>
          <p:cNvPr id="18" name="文本框 17"/>
          <p:cNvSpPr txBox="1"/>
          <p:nvPr/>
        </p:nvSpPr>
        <p:spPr>
          <a:xfrm>
            <a:off x="6142162" y="5954704"/>
            <a:ext cx="1011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400" b="1" dirty="0" smtClean="0"/>
              <a:t>聚光灯</a:t>
            </a:r>
            <a:endParaRPr lang="zh-CN" altLang="en-US" sz="14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5336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圆角矩形 64"/>
          <p:cNvSpPr/>
          <p:nvPr/>
        </p:nvSpPr>
        <p:spPr>
          <a:xfrm>
            <a:off x="1950720" y="174568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3286754" y="174568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算法概述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4627874" y="181817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算法实现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圆角矩形 68"/>
          <p:cNvSpPr/>
          <p:nvPr/>
        </p:nvSpPr>
        <p:spPr>
          <a:xfrm>
            <a:off x="7311010" y="156949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0" y="6483929"/>
            <a:ext cx="9144000" cy="396562"/>
            <a:chOff x="0" y="6425738"/>
            <a:chExt cx="9144000" cy="458249"/>
          </a:xfrm>
        </p:grpSpPr>
        <p:sp>
          <p:nvSpPr>
            <p:cNvPr id="17" name="矩形 16"/>
            <p:cNvSpPr/>
            <p:nvPr/>
          </p:nvSpPr>
          <p:spPr>
            <a:xfrm>
              <a:off x="0" y="6425738"/>
              <a:ext cx="9144000" cy="43226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基于物理的体积雾和体积光的研究与实现</a:t>
              </a:r>
              <a:endParaRPr lang="zh-CN" altLang="en-US" sz="16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311579" y="6457203"/>
              <a:ext cx="832421" cy="426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r>
                <a:rPr lang="en-US" altLang="zh-CN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/26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0" y="689957"/>
            <a:ext cx="9144000" cy="163483"/>
          </a:xfrm>
          <a:prstGeom prst="rect">
            <a:avLst/>
          </a:prstGeom>
          <a:solidFill>
            <a:srgbClr val="307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5985130" y="97857"/>
            <a:ext cx="1325880" cy="709492"/>
          </a:xfrm>
          <a:prstGeom prst="roundRect">
            <a:avLst/>
          </a:prstGeom>
          <a:solidFill>
            <a:srgbClr val="3078BA"/>
          </a:solidFill>
          <a:ln>
            <a:solidFill>
              <a:srgbClr val="3078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文本框 115"/>
          <p:cNvSpPr txBox="1"/>
          <p:nvPr/>
        </p:nvSpPr>
        <p:spPr>
          <a:xfrm>
            <a:off x="756458" y="1484784"/>
            <a:ext cx="2984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600" b="1" dirty="0" smtClean="0"/>
              <a:t>多光源雾和体积光效果展示</a:t>
            </a:r>
            <a:endParaRPr lang="en-US" altLang="zh-CN" sz="16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276872"/>
            <a:ext cx="4004493" cy="324173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13" y="2276872"/>
            <a:ext cx="4276087" cy="3241732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601845" y="5693489"/>
            <a:ext cx="1011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400" b="1" dirty="0" smtClean="0"/>
              <a:t>平行光</a:t>
            </a:r>
            <a:endParaRPr lang="zh-CN" altLang="en-US" sz="1400" b="1" dirty="0"/>
          </a:p>
        </p:txBody>
      </p:sp>
      <p:sp>
        <p:nvSpPr>
          <p:cNvPr id="18" name="文本框 17"/>
          <p:cNvSpPr txBox="1"/>
          <p:nvPr/>
        </p:nvSpPr>
        <p:spPr>
          <a:xfrm>
            <a:off x="5796136" y="5693489"/>
            <a:ext cx="2627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400" b="1" dirty="0" smtClean="0"/>
              <a:t>平行光的雾加点光源体积光</a:t>
            </a:r>
            <a:endParaRPr lang="zh-CN" altLang="en-US" sz="14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1495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圆角矩形 64"/>
          <p:cNvSpPr/>
          <p:nvPr/>
        </p:nvSpPr>
        <p:spPr>
          <a:xfrm>
            <a:off x="1950720" y="174568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3286754" y="174568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算法概述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4627874" y="181817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算法实现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圆角矩形 68"/>
          <p:cNvSpPr/>
          <p:nvPr/>
        </p:nvSpPr>
        <p:spPr>
          <a:xfrm>
            <a:off x="7311010" y="156949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0" y="6483929"/>
            <a:ext cx="9144000" cy="396562"/>
            <a:chOff x="0" y="6425738"/>
            <a:chExt cx="9144000" cy="458249"/>
          </a:xfrm>
        </p:grpSpPr>
        <p:sp>
          <p:nvSpPr>
            <p:cNvPr id="17" name="矩形 16"/>
            <p:cNvSpPr/>
            <p:nvPr/>
          </p:nvSpPr>
          <p:spPr>
            <a:xfrm>
              <a:off x="0" y="6425738"/>
              <a:ext cx="9144000" cy="43226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基于物理的体积雾和体积光的研究与实现</a:t>
              </a:r>
              <a:endParaRPr lang="zh-CN" altLang="en-US" sz="16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311579" y="6457203"/>
              <a:ext cx="832421" cy="426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21</a:t>
              </a:r>
              <a:r>
                <a:rPr lang="en-US" altLang="zh-CN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/26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0" y="689957"/>
            <a:ext cx="9144000" cy="163483"/>
          </a:xfrm>
          <a:prstGeom prst="rect">
            <a:avLst/>
          </a:prstGeom>
          <a:solidFill>
            <a:srgbClr val="307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5985130" y="97857"/>
            <a:ext cx="1325880" cy="709492"/>
          </a:xfrm>
          <a:prstGeom prst="roundRect">
            <a:avLst/>
          </a:prstGeom>
          <a:solidFill>
            <a:srgbClr val="3078BA"/>
          </a:solidFill>
          <a:ln>
            <a:solidFill>
              <a:srgbClr val="3078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文本框 115"/>
          <p:cNvSpPr txBox="1"/>
          <p:nvPr/>
        </p:nvSpPr>
        <p:spPr>
          <a:xfrm>
            <a:off x="756458" y="1412776"/>
            <a:ext cx="3671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600" b="1" dirty="0" smtClean="0"/>
              <a:t>存在透明物体的场景的效果展示</a:t>
            </a:r>
            <a:endParaRPr lang="en-US" altLang="zh-CN" sz="16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496563"/>
            <a:ext cx="4032448" cy="32402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510" y="2483203"/>
            <a:ext cx="4208906" cy="3253598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17320" y="1941983"/>
            <a:ext cx="3166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400" b="1" dirty="0" smtClean="0"/>
              <a:t>不同浓度的雾效下的透明物体场景</a:t>
            </a:r>
            <a:endParaRPr lang="zh-CN" altLang="en-US" sz="14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3698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圆角矩形 64"/>
          <p:cNvSpPr/>
          <p:nvPr/>
        </p:nvSpPr>
        <p:spPr>
          <a:xfrm>
            <a:off x="1950720" y="174568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3286754" y="174568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算法概述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4627874" y="181817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算法实现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圆角矩形 68"/>
          <p:cNvSpPr/>
          <p:nvPr/>
        </p:nvSpPr>
        <p:spPr>
          <a:xfrm>
            <a:off x="7311010" y="156949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0" y="6483929"/>
            <a:ext cx="9144000" cy="396562"/>
            <a:chOff x="0" y="6425738"/>
            <a:chExt cx="9144000" cy="458249"/>
          </a:xfrm>
        </p:grpSpPr>
        <p:sp>
          <p:nvSpPr>
            <p:cNvPr id="17" name="矩形 16"/>
            <p:cNvSpPr/>
            <p:nvPr/>
          </p:nvSpPr>
          <p:spPr>
            <a:xfrm>
              <a:off x="0" y="6425738"/>
              <a:ext cx="9144000" cy="43226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基于物理的体积雾和体积光的研究与实现</a:t>
              </a:r>
              <a:endParaRPr lang="zh-CN" altLang="en-US" sz="16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311579" y="6457203"/>
              <a:ext cx="832421" cy="426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r>
                <a:rPr lang="en-US" altLang="zh-CN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/26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0" y="689957"/>
            <a:ext cx="9144000" cy="163483"/>
          </a:xfrm>
          <a:prstGeom prst="rect">
            <a:avLst/>
          </a:prstGeom>
          <a:solidFill>
            <a:srgbClr val="307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5985130" y="97857"/>
            <a:ext cx="1325880" cy="709492"/>
          </a:xfrm>
          <a:prstGeom prst="roundRect">
            <a:avLst/>
          </a:prstGeom>
          <a:solidFill>
            <a:srgbClr val="3078BA"/>
          </a:solidFill>
          <a:ln>
            <a:solidFill>
              <a:srgbClr val="3078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文本框 115"/>
          <p:cNvSpPr txBox="1"/>
          <p:nvPr/>
        </p:nvSpPr>
        <p:spPr>
          <a:xfrm>
            <a:off x="756458" y="1484784"/>
            <a:ext cx="3671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600" b="1" dirty="0" smtClean="0"/>
              <a:t>存在透明物体的场景的效果展示</a:t>
            </a:r>
            <a:endParaRPr lang="en-US" altLang="zh-CN" sz="16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561891"/>
            <a:ext cx="4032448" cy="325359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303" y="2582288"/>
            <a:ext cx="4208906" cy="321280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17320" y="2013991"/>
            <a:ext cx="2448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400" b="1" dirty="0" smtClean="0"/>
              <a:t>多个透明物体场景的雾效</a:t>
            </a:r>
            <a:endParaRPr lang="zh-CN" altLang="en-US" sz="14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1615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圆角矩形 64"/>
          <p:cNvSpPr/>
          <p:nvPr/>
        </p:nvSpPr>
        <p:spPr>
          <a:xfrm>
            <a:off x="1950720" y="174568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3286754" y="174568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算法概述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4627874" y="181817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算法实现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圆角矩形 68"/>
          <p:cNvSpPr/>
          <p:nvPr/>
        </p:nvSpPr>
        <p:spPr>
          <a:xfrm>
            <a:off x="7311010" y="156949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0" y="6483929"/>
            <a:ext cx="9144000" cy="396562"/>
            <a:chOff x="0" y="6425738"/>
            <a:chExt cx="9144000" cy="458249"/>
          </a:xfrm>
        </p:grpSpPr>
        <p:sp>
          <p:nvSpPr>
            <p:cNvPr id="17" name="矩形 16"/>
            <p:cNvSpPr/>
            <p:nvPr/>
          </p:nvSpPr>
          <p:spPr>
            <a:xfrm>
              <a:off x="0" y="6425738"/>
              <a:ext cx="9144000" cy="43226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基于物理的体积雾和体积光的研究与实现</a:t>
              </a:r>
              <a:endParaRPr lang="zh-CN" altLang="en-US" sz="16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311579" y="6457203"/>
              <a:ext cx="832421" cy="426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23</a:t>
              </a:r>
              <a:r>
                <a:rPr lang="en-US" altLang="zh-CN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/26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0" y="689957"/>
            <a:ext cx="9144000" cy="163483"/>
          </a:xfrm>
          <a:prstGeom prst="rect">
            <a:avLst/>
          </a:prstGeom>
          <a:solidFill>
            <a:srgbClr val="307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5985130" y="97857"/>
            <a:ext cx="1325880" cy="709492"/>
          </a:xfrm>
          <a:prstGeom prst="roundRect">
            <a:avLst/>
          </a:prstGeom>
          <a:solidFill>
            <a:srgbClr val="3078BA"/>
          </a:solidFill>
          <a:ln>
            <a:solidFill>
              <a:srgbClr val="3078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文本框 115"/>
          <p:cNvSpPr txBox="1"/>
          <p:nvPr/>
        </p:nvSpPr>
        <p:spPr>
          <a:xfrm>
            <a:off x="756458" y="1268760"/>
            <a:ext cx="2984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600" b="1" dirty="0" smtClean="0"/>
              <a:t>ESM</a:t>
            </a:r>
            <a:r>
              <a:rPr lang="zh-CN" altLang="en-US" sz="1600" b="1" dirty="0" smtClean="0"/>
              <a:t>生成体积光效果对比</a:t>
            </a:r>
            <a:endParaRPr lang="en-US" altLang="zh-CN" sz="16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060848"/>
            <a:ext cx="3960440" cy="32259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462" y="2060848"/>
            <a:ext cx="3955235" cy="322595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619672" y="5423697"/>
            <a:ext cx="1191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400" b="1" dirty="0" smtClean="0"/>
              <a:t>级联阴影</a:t>
            </a:r>
            <a:endParaRPr lang="zh-CN" altLang="en-US" sz="1400" b="1" dirty="0"/>
          </a:p>
        </p:txBody>
      </p:sp>
      <p:sp>
        <p:nvSpPr>
          <p:cNvPr id="18" name="文本框 17"/>
          <p:cNvSpPr txBox="1"/>
          <p:nvPr/>
        </p:nvSpPr>
        <p:spPr>
          <a:xfrm>
            <a:off x="5744275" y="5423698"/>
            <a:ext cx="1609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400" b="1" dirty="0" smtClean="0"/>
              <a:t>级联阴影</a:t>
            </a:r>
            <a:r>
              <a:rPr lang="en-US" altLang="zh-CN" sz="1400" b="1" dirty="0" smtClean="0"/>
              <a:t>+ESM</a:t>
            </a:r>
            <a:endParaRPr lang="zh-CN" altLang="en-US" sz="14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2423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圆角矩形 64"/>
          <p:cNvSpPr/>
          <p:nvPr/>
        </p:nvSpPr>
        <p:spPr>
          <a:xfrm>
            <a:off x="1950720" y="174568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3286754" y="174568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算法概述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4627874" y="181817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算法实现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圆角矩形 68"/>
          <p:cNvSpPr/>
          <p:nvPr/>
        </p:nvSpPr>
        <p:spPr>
          <a:xfrm>
            <a:off x="7311010" y="156949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0" y="6483929"/>
            <a:ext cx="9144000" cy="396562"/>
            <a:chOff x="0" y="6425738"/>
            <a:chExt cx="9144000" cy="458249"/>
          </a:xfrm>
        </p:grpSpPr>
        <p:sp>
          <p:nvSpPr>
            <p:cNvPr id="17" name="矩形 16"/>
            <p:cNvSpPr/>
            <p:nvPr/>
          </p:nvSpPr>
          <p:spPr>
            <a:xfrm>
              <a:off x="0" y="6425738"/>
              <a:ext cx="9144000" cy="43226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基于物理的体积雾和体积光的研究与实现</a:t>
              </a:r>
              <a:endParaRPr lang="zh-CN" altLang="en-US" sz="16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311579" y="6457203"/>
              <a:ext cx="832421" cy="426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24</a:t>
              </a:r>
              <a:r>
                <a:rPr lang="en-US" altLang="zh-CN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/26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0" y="689957"/>
            <a:ext cx="9144000" cy="163483"/>
          </a:xfrm>
          <a:prstGeom prst="rect">
            <a:avLst/>
          </a:prstGeom>
          <a:solidFill>
            <a:srgbClr val="307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5985130" y="97857"/>
            <a:ext cx="1325880" cy="709492"/>
          </a:xfrm>
          <a:prstGeom prst="roundRect">
            <a:avLst/>
          </a:prstGeom>
          <a:solidFill>
            <a:srgbClr val="3078BA"/>
          </a:solidFill>
          <a:ln>
            <a:solidFill>
              <a:srgbClr val="3078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文本框 115"/>
          <p:cNvSpPr txBox="1"/>
          <p:nvPr/>
        </p:nvSpPr>
        <p:spPr>
          <a:xfrm>
            <a:off x="756458" y="1484784"/>
            <a:ext cx="2984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600" b="1" dirty="0" smtClean="0"/>
              <a:t>ESM</a:t>
            </a:r>
            <a:r>
              <a:rPr lang="zh-CN" altLang="en-US" sz="1600" b="1" dirty="0" smtClean="0"/>
              <a:t>生成体积光效果对比</a:t>
            </a:r>
            <a:endParaRPr lang="en-US" altLang="zh-CN" sz="16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256945"/>
            <a:ext cx="3645267" cy="32259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56945"/>
            <a:ext cx="3645267" cy="322595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652916" y="5655217"/>
            <a:ext cx="1191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400" b="1" dirty="0" smtClean="0"/>
              <a:t>级联阴影</a:t>
            </a:r>
            <a:endParaRPr lang="zh-CN" altLang="en-US" sz="1400" b="1" dirty="0"/>
          </a:p>
        </p:txBody>
      </p:sp>
      <p:sp>
        <p:nvSpPr>
          <p:cNvPr id="18" name="文本框 17"/>
          <p:cNvSpPr txBox="1"/>
          <p:nvPr/>
        </p:nvSpPr>
        <p:spPr>
          <a:xfrm>
            <a:off x="5843266" y="5655216"/>
            <a:ext cx="1609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400" b="1" dirty="0" smtClean="0"/>
              <a:t>级联阴影</a:t>
            </a:r>
            <a:r>
              <a:rPr lang="en-US" altLang="zh-CN" sz="1400" b="1" dirty="0" smtClean="0"/>
              <a:t>+ESM</a:t>
            </a:r>
            <a:endParaRPr lang="zh-CN" altLang="en-US" sz="14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1682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圆角矩形 64"/>
          <p:cNvSpPr/>
          <p:nvPr/>
        </p:nvSpPr>
        <p:spPr>
          <a:xfrm>
            <a:off x="1950720" y="174568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3286754" y="174568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算法概述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4627874" y="181817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算法实现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圆角矩形 68"/>
          <p:cNvSpPr/>
          <p:nvPr/>
        </p:nvSpPr>
        <p:spPr>
          <a:xfrm>
            <a:off x="7311010" y="156949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0" y="6483929"/>
            <a:ext cx="9144000" cy="396562"/>
            <a:chOff x="0" y="6425738"/>
            <a:chExt cx="9144000" cy="458249"/>
          </a:xfrm>
        </p:grpSpPr>
        <p:sp>
          <p:nvSpPr>
            <p:cNvPr id="17" name="矩形 16"/>
            <p:cNvSpPr/>
            <p:nvPr/>
          </p:nvSpPr>
          <p:spPr>
            <a:xfrm>
              <a:off x="0" y="6425738"/>
              <a:ext cx="9144000" cy="43226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基于物理的体积雾和体积光的研究与实现</a:t>
              </a:r>
              <a:endParaRPr lang="zh-CN" altLang="en-US" sz="16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311579" y="6457203"/>
              <a:ext cx="832421" cy="426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25</a:t>
              </a:r>
              <a:r>
                <a:rPr lang="en-US" altLang="zh-CN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/26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0" y="689957"/>
            <a:ext cx="9144000" cy="163483"/>
          </a:xfrm>
          <a:prstGeom prst="rect">
            <a:avLst/>
          </a:prstGeom>
          <a:solidFill>
            <a:srgbClr val="307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5985130" y="97857"/>
            <a:ext cx="1325880" cy="709492"/>
          </a:xfrm>
          <a:prstGeom prst="roundRect">
            <a:avLst/>
          </a:prstGeom>
          <a:solidFill>
            <a:srgbClr val="3078BA"/>
          </a:solidFill>
          <a:ln>
            <a:solidFill>
              <a:srgbClr val="3078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文本框 115"/>
          <p:cNvSpPr txBox="1"/>
          <p:nvPr/>
        </p:nvSpPr>
        <p:spPr>
          <a:xfrm>
            <a:off x="756458" y="1720735"/>
            <a:ext cx="2984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600" b="1" dirty="0" smtClean="0"/>
              <a:t>与原有算法效率对比</a:t>
            </a:r>
            <a:endParaRPr lang="en-US" altLang="zh-CN" sz="1600" b="1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210269"/>
              </p:ext>
            </p:extLst>
          </p:nvPr>
        </p:nvGraphicFramePr>
        <p:xfrm>
          <a:off x="1547664" y="2204864"/>
          <a:ext cx="5763346" cy="9361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40310"/>
                <a:gridCol w="1441012"/>
                <a:gridCol w="1441012"/>
                <a:gridCol w="1441012"/>
              </a:tblGrid>
              <a:tr h="312035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场景一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场景二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场景三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12035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顶点数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145185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483217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893544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12035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三角形面片数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262267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00050"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645947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1297686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217394"/>
              </p:ext>
            </p:extLst>
          </p:nvPr>
        </p:nvGraphicFramePr>
        <p:xfrm>
          <a:off x="1547664" y="3501008"/>
          <a:ext cx="5213985" cy="10918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42670"/>
                <a:gridCol w="1042670"/>
                <a:gridCol w="1042670"/>
                <a:gridCol w="1042670"/>
                <a:gridCol w="1043305"/>
              </a:tblGrid>
              <a:tr h="329806"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zh-CN" sz="1200" kern="100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场景一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82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67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55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44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场景二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73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63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50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39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场景三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61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56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44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33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313786"/>
              </p:ext>
            </p:extLst>
          </p:nvPr>
        </p:nvGraphicFramePr>
        <p:xfrm>
          <a:off x="1547664" y="5013176"/>
          <a:ext cx="5213985" cy="10346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42670"/>
                <a:gridCol w="1042670"/>
                <a:gridCol w="1042670"/>
                <a:gridCol w="1042670"/>
                <a:gridCol w="1043305"/>
              </a:tblGrid>
              <a:tr h="360040"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zh-CN" sz="1200" kern="100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场景一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106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94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86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72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场景二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98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88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78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64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场景三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82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79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68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55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201648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圆角矩形 64"/>
          <p:cNvSpPr/>
          <p:nvPr/>
        </p:nvSpPr>
        <p:spPr>
          <a:xfrm>
            <a:off x="1950720" y="174568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3286754" y="174568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算法概述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4627874" y="181817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算法实现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圆角矩形 68"/>
          <p:cNvSpPr/>
          <p:nvPr/>
        </p:nvSpPr>
        <p:spPr>
          <a:xfrm>
            <a:off x="5964483" y="188640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0" y="6483929"/>
            <a:ext cx="9144000" cy="396562"/>
            <a:chOff x="0" y="6425738"/>
            <a:chExt cx="9144000" cy="458249"/>
          </a:xfrm>
        </p:grpSpPr>
        <p:sp>
          <p:nvSpPr>
            <p:cNvPr id="17" name="矩形 16"/>
            <p:cNvSpPr/>
            <p:nvPr/>
          </p:nvSpPr>
          <p:spPr>
            <a:xfrm>
              <a:off x="0" y="6425738"/>
              <a:ext cx="9144000" cy="43226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基于物理的体积雾和体积光的研究与实现</a:t>
              </a:r>
              <a:endParaRPr lang="zh-CN" altLang="en-US" sz="16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311579" y="6457203"/>
              <a:ext cx="832421" cy="426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26</a:t>
              </a:r>
              <a:r>
                <a:rPr lang="en-US" altLang="zh-CN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/26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0" y="689957"/>
            <a:ext cx="9144000" cy="163483"/>
          </a:xfrm>
          <a:prstGeom prst="rect">
            <a:avLst/>
          </a:prstGeom>
          <a:solidFill>
            <a:srgbClr val="307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7301092" y="108614"/>
            <a:ext cx="1325880" cy="709492"/>
          </a:xfrm>
          <a:prstGeom prst="roundRect">
            <a:avLst/>
          </a:prstGeom>
          <a:solidFill>
            <a:srgbClr val="3078BA"/>
          </a:solidFill>
          <a:ln>
            <a:solidFill>
              <a:srgbClr val="3078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4" name="TextBox 4"/>
          <p:cNvSpPr txBox="1"/>
          <p:nvPr/>
        </p:nvSpPr>
        <p:spPr>
          <a:xfrm>
            <a:off x="467544" y="996355"/>
            <a:ext cx="396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总结</a:t>
            </a:r>
            <a:endParaRPr lang="en-US" altLang="zh-CN" sz="2000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TextBox 31"/>
          <p:cNvSpPr txBox="1"/>
          <p:nvPr/>
        </p:nvSpPr>
        <p:spPr>
          <a:xfrm>
            <a:off x="1077268" y="1563473"/>
            <a:ext cx="4574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单次散射模型，</a:t>
            </a:r>
            <a:r>
              <a:rPr lang="en-US" altLang="zh-CN" sz="1600" dirty="0" smtClean="0"/>
              <a:t>Ray-marching</a:t>
            </a:r>
            <a:r>
              <a:rPr lang="zh-CN" altLang="en-US" sz="1600" dirty="0" smtClean="0"/>
              <a:t>和阴影贴图算法</a:t>
            </a:r>
            <a:endParaRPr lang="en-US" altLang="zh-CN" sz="1600" dirty="0"/>
          </a:p>
        </p:txBody>
      </p:sp>
      <p:sp>
        <p:nvSpPr>
          <p:cNvPr id="37" name="右箭头 36"/>
          <p:cNvSpPr/>
          <p:nvPr/>
        </p:nvSpPr>
        <p:spPr>
          <a:xfrm>
            <a:off x="5521706" y="1627863"/>
            <a:ext cx="864096" cy="1507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31"/>
          <p:cNvSpPr txBox="1"/>
          <p:nvPr/>
        </p:nvSpPr>
        <p:spPr>
          <a:xfrm>
            <a:off x="6477133" y="1552982"/>
            <a:ext cx="2666867" cy="338554"/>
          </a:xfrm>
          <a:prstGeom prst="rect">
            <a:avLst/>
          </a:prstGeom>
          <a:noFill/>
          <a:ln w="12700" cap="rnd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i="1" dirty="0">
                <a:latin typeface="Cambria Math" panose="02040503050406030204" pitchFamily="18" charset="0"/>
              </a:rPr>
              <a:t>实时渲染效率、较高真实感</a:t>
            </a:r>
            <a:endParaRPr lang="en-US" altLang="zh-CN" sz="1600" i="1" dirty="0">
              <a:latin typeface="Cambria Math" panose="02040503050406030204" pitchFamily="18" charset="0"/>
            </a:endParaRPr>
          </a:p>
        </p:txBody>
      </p:sp>
      <p:sp>
        <p:nvSpPr>
          <p:cNvPr id="39" name="TextBox 31"/>
          <p:cNvSpPr txBox="1"/>
          <p:nvPr/>
        </p:nvSpPr>
        <p:spPr>
          <a:xfrm>
            <a:off x="1077268" y="2238145"/>
            <a:ext cx="3960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解耦</a:t>
            </a:r>
            <a:r>
              <a:rPr lang="en-US" altLang="zh-CN" sz="1600" dirty="0" smtClean="0"/>
              <a:t>Ray-marching</a:t>
            </a:r>
            <a:r>
              <a:rPr lang="zh-CN" altLang="en-US" sz="1600" dirty="0" smtClean="0"/>
              <a:t>算法的光照计算部分</a:t>
            </a:r>
            <a:endParaRPr lang="en-US" altLang="zh-CN" sz="1600" dirty="0"/>
          </a:p>
        </p:txBody>
      </p:sp>
      <p:sp>
        <p:nvSpPr>
          <p:cNvPr id="40" name="右箭头 39"/>
          <p:cNvSpPr/>
          <p:nvPr/>
        </p:nvSpPr>
        <p:spPr>
          <a:xfrm>
            <a:off x="5253733" y="2346168"/>
            <a:ext cx="864096" cy="1507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TextBox 31"/>
          <p:cNvSpPr txBox="1"/>
          <p:nvPr/>
        </p:nvSpPr>
        <p:spPr>
          <a:xfrm>
            <a:off x="6333855" y="2238145"/>
            <a:ext cx="1406498" cy="338554"/>
          </a:xfrm>
          <a:prstGeom prst="rect">
            <a:avLst/>
          </a:prstGeom>
          <a:noFill/>
          <a:ln w="12700" cap="rnd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i="1" dirty="0" smtClean="0">
                <a:latin typeface="Cambria Math" panose="02040503050406030204" pitchFamily="18" charset="0"/>
              </a:rPr>
              <a:t>提高渲染效率</a:t>
            </a:r>
            <a:endParaRPr lang="en-US" altLang="zh-CN" sz="1600" i="1" dirty="0">
              <a:latin typeface="Cambria Math" panose="02040503050406030204" pitchFamily="18" charset="0"/>
            </a:endParaRPr>
          </a:p>
        </p:txBody>
      </p:sp>
      <p:sp>
        <p:nvSpPr>
          <p:cNvPr id="43" name="TextBox 4"/>
          <p:cNvSpPr txBox="1"/>
          <p:nvPr/>
        </p:nvSpPr>
        <p:spPr>
          <a:xfrm>
            <a:off x="468361" y="3789960"/>
            <a:ext cx="396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展望</a:t>
            </a:r>
            <a:endParaRPr lang="en-US" altLang="zh-CN" sz="2000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" name="TextBox 31"/>
          <p:cNvSpPr txBox="1"/>
          <p:nvPr/>
        </p:nvSpPr>
        <p:spPr>
          <a:xfrm>
            <a:off x="1015949" y="4329946"/>
            <a:ext cx="6192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zh-CN" sz="1600" dirty="0"/>
              <a:t>使用纹理压缩技术处理纹理，减少算法内存。</a:t>
            </a:r>
            <a:endParaRPr lang="zh-CN" alt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5" name="TextBox 31"/>
          <p:cNvSpPr txBox="1"/>
          <p:nvPr/>
        </p:nvSpPr>
        <p:spPr>
          <a:xfrm>
            <a:off x="1015949" y="4752004"/>
            <a:ext cx="6192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  <a:defRPr/>
            </a:pPr>
            <a:r>
              <a:rPr lang="zh-CN" altLang="zh-CN" sz="1600" dirty="0"/>
              <a:t>支持更多密度分布的雾和体积光的渲染。</a:t>
            </a:r>
            <a:endParaRPr lang="zh-CN" alt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6" name="TextBox 31"/>
          <p:cNvSpPr txBox="1"/>
          <p:nvPr/>
        </p:nvSpPr>
        <p:spPr>
          <a:xfrm>
            <a:off x="1023217" y="5174062"/>
            <a:ext cx="4930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  <a:defRPr/>
            </a:pPr>
            <a:r>
              <a:rPr lang="zh-CN" altLang="zh-CN" sz="1600" dirty="0"/>
              <a:t>统一处理场景中光源的阴影贴图，提高渲染效率。</a:t>
            </a:r>
            <a:endParaRPr lang="zh-CN" alt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" name="TextBox 31"/>
          <p:cNvSpPr txBox="1"/>
          <p:nvPr/>
        </p:nvSpPr>
        <p:spPr>
          <a:xfrm>
            <a:off x="1074046" y="2944913"/>
            <a:ext cx="2993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1600" dirty="0" smtClean="0"/>
              <a:t>ESM</a:t>
            </a:r>
            <a:r>
              <a:rPr lang="zh-CN" altLang="en-US" sz="1600" dirty="0" smtClean="0"/>
              <a:t>算法优化级联阴影算法</a:t>
            </a:r>
            <a:endParaRPr lang="en-US" altLang="zh-CN" sz="1600" dirty="0"/>
          </a:p>
        </p:txBody>
      </p:sp>
      <p:sp>
        <p:nvSpPr>
          <p:cNvPr id="48" name="右箭头 47"/>
          <p:cNvSpPr/>
          <p:nvPr/>
        </p:nvSpPr>
        <p:spPr>
          <a:xfrm>
            <a:off x="4623667" y="3054453"/>
            <a:ext cx="864096" cy="1507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TextBox 31"/>
          <p:cNvSpPr txBox="1"/>
          <p:nvPr/>
        </p:nvSpPr>
        <p:spPr>
          <a:xfrm>
            <a:off x="5703789" y="2946430"/>
            <a:ext cx="1406498" cy="338554"/>
          </a:xfrm>
          <a:prstGeom prst="rect">
            <a:avLst/>
          </a:prstGeom>
          <a:noFill/>
          <a:ln w="12700" cap="rnd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i="1" dirty="0" smtClean="0">
                <a:latin typeface="Cambria Math" panose="02040503050406030204" pitchFamily="18" charset="0"/>
              </a:rPr>
              <a:t>提高渲染质量</a:t>
            </a:r>
            <a:endParaRPr lang="en-US" altLang="zh-CN" sz="1600" i="1" dirty="0">
              <a:latin typeface="Cambria Math" panose="020405030504060302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4336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 animBg="1"/>
      <p:bldP spid="38" grpId="0" animBg="1"/>
      <p:bldP spid="39" grpId="0"/>
      <p:bldP spid="40" grpId="0" animBg="1"/>
      <p:bldP spid="41" grpId="0" animBg="1"/>
      <p:bldP spid="44" grpId="0"/>
      <p:bldP spid="45" grpId="0"/>
      <p:bldP spid="46" grpId="0"/>
      <p:bldP spid="47" grpId="0"/>
      <p:bldP spid="48" grpId="0" animBg="1"/>
      <p:bldP spid="4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>
          <a:xfrm>
            <a:off x="1619672" y="2780930"/>
            <a:ext cx="5904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itchFamily="34" charset="-122"/>
                <a:ea typeface="微软雅黑" pitchFamily="34" charset="-122"/>
              </a:rPr>
              <a:t>谢谢答辩老师，敬请批评指正！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6483926"/>
            <a:ext cx="9144000" cy="37407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基于物理的体积雾和体积光的研究与实现</a:t>
            </a:r>
            <a:endParaRPr lang="zh-CN" altLang="en-US" sz="16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7857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1950720" y="90608"/>
            <a:ext cx="1325880" cy="709492"/>
          </a:xfrm>
          <a:prstGeom prst="roundRect">
            <a:avLst/>
          </a:prstGeom>
          <a:solidFill>
            <a:srgbClr val="3078BA"/>
          </a:solidFill>
          <a:ln>
            <a:solidFill>
              <a:srgbClr val="3078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3286754" y="174566"/>
            <a:ext cx="1325880" cy="62553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算法概述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620254" y="174566"/>
            <a:ext cx="1325880" cy="62553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953754" y="174566"/>
            <a:ext cx="1325880" cy="62553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7287254" y="174566"/>
            <a:ext cx="1325880" cy="62553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689957"/>
            <a:ext cx="9144000" cy="163483"/>
          </a:xfrm>
          <a:prstGeom prst="rect">
            <a:avLst/>
          </a:prstGeom>
          <a:solidFill>
            <a:srgbClr val="307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6483929"/>
            <a:ext cx="9144000" cy="396562"/>
            <a:chOff x="0" y="6425738"/>
            <a:chExt cx="9144000" cy="458249"/>
          </a:xfrm>
        </p:grpSpPr>
        <p:sp>
          <p:nvSpPr>
            <p:cNvPr id="10" name="矩形 9"/>
            <p:cNvSpPr/>
            <p:nvPr/>
          </p:nvSpPr>
          <p:spPr>
            <a:xfrm>
              <a:off x="0" y="6425738"/>
              <a:ext cx="9144000" cy="43226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基于物理的体积雾和体积光的研究与实现</a:t>
              </a:r>
              <a:endParaRPr lang="zh-CN" altLang="en-US" sz="16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311579" y="6457203"/>
              <a:ext cx="832421" cy="426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1/26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640079" y="1130825"/>
            <a:ext cx="4267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体积</a:t>
            </a:r>
            <a:r>
              <a: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雾和体积光的模拟：</a:t>
            </a:r>
            <a:endPara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56458" y="1720735"/>
            <a:ext cx="298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b="1" dirty="0" smtClean="0"/>
              <a:t>应用领域</a:t>
            </a:r>
            <a:endParaRPr lang="zh-CN" altLang="en-US" b="1" dirty="0"/>
          </a:p>
        </p:txBody>
      </p:sp>
      <p:grpSp>
        <p:nvGrpSpPr>
          <p:cNvPr id="14" name="组合 13"/>
          <p:cNvGrpSpPr/>
          <p:nvPr/>
        </p:nvGrpSpPr>
        <p:grpSpPr>
          <a:xfrm>
            <a:off x="1034469" y="2208490"/>
            <a:ext cx="1659639" cy="379479"/>
            <a:chOff x="1034469" y="2208490"/>
            <a:chExt cx="1659639" cy="379479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469" y="2208490"/>
              <a:ext cx="379479" cy="379479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1413948" y="2228952"/>
              <a:ext cx="12801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/>
                <a:t>影视特效</a:t>
              </a:r>
              <a:endParaRPr lang="zh-CN" altLang="en-US" sz="1600" dirty="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248182" y="2192129"/>
            <a:ext cx="1659639" cy="379479"/>
            <a:chOff x="1034469" y="2208490"/>
            <a:chExt cx="1659639" cy="379479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469" y="2208490"/>
              <a:ext cx="379479" cy="379479"/>
            </a:xfrm>
            <a:prstGeom prst="rect">
              <a:avLst/>
            </a:prstGeom>
          </p:spPr>
        </p:pic>
        <p:sp>
          <p:nvSpPr>
            <p:cNvPr id="22" name="文本框 21"/>
            <p:cNvSpPr txBox="1"/>
            <p:nvPr/>
          </p:nvSpPr>
          <p:spPr>
            <a:xfrm>
              <a:off x="1413948" y="2228952"/>
              <a:ext cx="12801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/>
                <a:t>虚拟现实</a:t>
              </a:r>
              <a:endParaRPr lang="zh-CN" altLang="en-US" sz="1600" dirty="0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554335" y="2208488"/>
            <a:ext cx="1659639" cy="379479"/>
            <a:chOff x="1034469" y="2208490"/>
            <a:chExt cx="1659639" cy="379479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469" y="2208490"/>
              <a:ext cx="379479" cy="379479"/>
            </a:xfrm>
            <a:prstGeom prst="rect">
              <a:avLst/>
            </a:prstGeom>
          </p:spPr>
        </p:pic>
        <p:sp>
          <p:nvSpPr>
            <p:cNvPr id="25" name="文本框 24"/>
            <p:cNvSpPr txBox="1"/>
            <p:nvPr/>
          </p:nvSpPr>
          <p:spPr>
            <a:xfrm>
              <a:off x="1413948" y="2228952"/>
              <a:ext cx="12801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/>
                <a:t>游戏</a:t>
              </a:r>
              <a:endParaRPr lang="zh-CN" altLang="en-US" sz="1600" dirty="0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99" y="3031147"/>
            <a:ext cx="3981285" cy="2558092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446698" y="5229200"/>
            <a:ext cx="3981285" cy="36004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寒霜引擎</a:t>
            </a:r>
            <a:endParaRPr lang="zh-CN" altLang="en-US" sz="1200" dirty="0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031147"/>
            <a:ext cx="3977227" cy="2558092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4788024" y="5229200"/>
            <a:ext cx="3977227" cy="360039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虚幻</a:t>
            </a:r>
            <a:r>
              <a:rPr lang="en-US" altLang="zh-CN" sz="1200" dirty="0" smtClean="0"/>
              <a:t>4</a:t>
            </a:r>
            <a:r>
              <a:rPr lang="zh-CN" altLang="en-US" sz="1200" dirty="0" smtClean="0"/>
              <a:t>引擎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31748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1950720" y="90608"/>
            <a:ext cx="1325880" cy="709492"/>
          </a:xfrm>
          <a:prstGeom prst="roundRect">
            <a:avLst/>
          </a:prstGeom>
          <a:solidFill>
            <a:srgbClr val="3078BA"/>
          </a:solidFill>
          <a:ln>
            <a:solidFill>
              <a:srgbClr val="3078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286754" y="174566"/>
            <a:ext cx="1325880" cy="62553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算法概述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620254" y="174566"/>
            <a:ext cx="1325880" cy="62553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953754" y="174566"/>
            <a:ext cx="1325880" cy="62553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7287254" y="174566"/>
            <a:ext cx="1325880" cy="62553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sp>
        <p:nvSpPr>
          <p:cNvPr id="13" name="矩形 12"/>
          <p:cNvSpPr/>
          <p:nvPr/>
        </p:nvSpPr>
        <p:spPr>
          <a:xfrm>
            <a:off x="0" y="689957"/>
            <a:ext cx="9144000" cy="163483"/>
          </a:xfrm>
          <a:prstGeom prst="rect">
            <a:avLst/>
          </a:prstGeom>
          <a:solidFill>
            <a:srgbClr val="307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0" y="6483929"/>
            <a:ext cx="9144000" cy="396562"/>
            <a:chOff x="0" y="6425738"/>
            <a:chExt cx="9144000" cy="458249"/>
          </a:xfrm>
        </p:grpSpPr>
        <p:sp>
          <p:nvSpPr>
            <p:cNvPr id="15" name="矩形 14"/>
            <p:cNvSpPr/>
            <p:nvPr/>
          </p:nvSpPr>
          <p:spPr>
            <a:xfrm>
              <a:off x="0" y="6425738"/>
              <a:ext cx="9144000" cy="43226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基于物理的体积雾和体积光的研究与实现</a:t>
              </a:r>
              <a:endParaRPr lang="zh-CN" altLang="en-US" sz="16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311579" y="6457203"/>
              <a:ext cx="832421" cy="426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3/26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640079" y="1130825"/>
            <a:ext cx="2433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31"/>
          <p:cNvSpPr txBox="1"/>
          <p:nvPr/>
        </p:nvSpPr>
        <p:spPr>
          <a:xfrm>
            <a:off x="1115616" y="2276872"/>
            <a:ext cx="73448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1600" dirty="0" smtClean="0"/>
              <a:t>Billboard</a:t>
            </a:r>
            <a:r>
              <a:rPr lang="zh-CN" altLang="en-US" sz="1600" dirty="0" smtClean="0"/>
              <a:t>贴片技术</a:t>
            </a:r>
            <a:endParaRPr lang="en-US" altLang="zh-CN" sz="1600" dirty="0" smtClean="0"/>
          </a:p>
          <a:p>
            <a:endParaRPr lang="en-US" altLang="zh-CN" sz="1600" dirty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径向模糊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光线投射</a:t>
            </a:r>
            <a:r>
              <a:rPr lang="zh-CN" altLang="en-US" sz="1600" dirty="0" smtClean="0"/>
              <a:t>算法</a:t>
            </a:r>
            <a:r>
              <a:rPr lang="en-US" altLang="zh-CN" sz="1600" dirty="0" smtClean="0"/>
              <a:t>+</a:t>
            </a:r>
            <a:r>
              <a:rPr lang="zh-CN" altLang="en-US" sz="1600" dirty="0" smtClean="0"/>
              <a:t>蒙特卡洛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1600" dirty="0" smtClean="0"/>
              <a:t>Ray-marching</a:t>
            </a:r>
            <a:r>
              <a:rPr lang="zh-CN" altLang="en-US" sz="1600" dirty="0" smtClean="0"/>
              <a:t>算法和阴影贴图算法</a:t>
            </a:r>
            <a:endParaRPr lang="en-US" altLang="zh-CN" sz="1600" dirty="0"/>
          </a:p>
        </p:txBody>
      </p:sp>
      <p:sp>
        <p:nvSpPr>
          <p:cNvPr id="19" name="文本框 18"/>
          <p:cNvSpPr txBox="1"/>
          <p:nvPr/>
        </p:nvSpPr>
        <p:spPr>
          <a:xfrm>
            <a:off x="640079" y="1130825"/>
            <a:ext cx="4267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体积</a:t>
            </a:r>
            <a:r>
              <a: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雾和体积光的模拟：</a:t>
            </a:r>
            <a:endPara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56458" y="1720735"/>
            <a:ext cx="298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b="1" dirty="0" smtClean="0"/>
              <a:t>相关算法</a:t>
            </a:r>
            <a:endParaRPr lang="en-US" altLang="zh-CN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1691680" y="4273351"/>
            <a:ext cx="3345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zh-CN" sz="1400" b="1" dirty="0" smtClean="0"/>
              <a:t>考虑空间</a:t>
            </a:r>
            <a:r>
              <a:rPr lang="zh-CN" altLang="zh-CN" sz="1400" b="1" dirty="0"/>
              <a:t>中的每个粒子对光线的影响</a:t>
            </a:r>
            <a:endParaRPr lang="zh-CN" altLang="en-US" sz="14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0532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1950720" y="90608"/>
            <a:ext cx="1325880" cy="709492"/>
          </a:xfrm>
          <a:prstGeom prst="roundRect">
            <a:avLst/>
          </a:prstGeom>
          <a:solidFill>
            <a:srgbClr val="3078BA"/>
          </a:solidFill>
          <a:ln>
            <a:solidFill>
              <a:srgbClr val="3078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3286754" y="174566"/>
            <a:ext cx="1325880" cy="62553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算法概述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4620254" y="174566"/>
            <a:ext cx="1325880" cy="62553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5953754" y="174566"/>
            <a:ext cx="1325880" cy="62553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7287254" y="174566"/>
            <a:ext cx="1325880" cy="62553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689957"/>
            <a:ext cx="9144000" cy="163483"/>
          </a:xfrm>
          <a:prstGeom prst="rect">
            <a:avLst/>
          </a:prstGeom>
          <a:solidFill>
            <a:srgbClr val="307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0" y="6483929"/>
            <a:ext cx="9144000" cy="396562"/>
            <a:chOff x="0" y="6425738"/>
            <a:chExt cx="9144000" cy="458249"/>
          </a:xfrm>
        </p:grpSpPr>
        <p:sp>
          <p:nvSpPr>
            <p:cNvPr id="9" name="矩形 8"/>
            <p:cNvSpPr/>
            <p:nvPr/>
          </p:nvSpPr>
          <p:spPr>
            <a:xfrm>
              <a:off x="0" y="6425738"/>
              <a:ext cx="9144000" cy="43226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基于物理的体积雾和体积光的研究与实现</a:t>
              </a:r>
              <a:endParaRPr lang="zh-CN" altLang="en-US" sz="16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311579" y="6457203"/>
              <a:ext cx="832421" cy="426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2/26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0079" y="1130825"/>
            <a:ext cx="2433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172053" y="2347256"/>
            <a:ext cx="73448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提高雾和体积光的渲染效率</a:t>
            </a:r>
            <a:endParaRPr lang="en-US" altLang="zh-CN" sz="1600" dirty="0" smtClean="0"/>
          </a:p>
          <a:p>
            <a:endParaRPr lang="en-US" altLang="zh-CN" sz="1600" dirty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提高雾和体积光的渲染质量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兼容现有的渲染管线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支持多光源场景和存在透明物体的场景</a:t>
            </a:r>
            <a:endParaRPr lang="en-US" altLang="zh-CN" sz="1600" dirty="0"/>
          </a:p>
        </p:txBody>
      </p:sp>
      <p:sp>
        <p:nvSpPr>
          <p:cNvPr id="32" name="文本框 31"/>
          <p:cNvSpPr txBox="1"/>
          <p:nvPr/>
        </p:nvSpPr>
        <p:spPr>
          <a:xfrm>
            <a:off x="640079" y="1130825"/>
            <a:ext cx="4267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基于物理的体积雾和体积光的模拟：</a:t>
            </a:r>
            <a:endPara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56458" y="1720735"/>
            <a:ext cx="298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b="1" dirty="0"/>
              <a:t>课题</a:t>
            </a:r>
            <a:r>
              <a:rPr lang="zh-CN" altLang="en-US" b="1" dirty="0" smtClean="0"/>
              <a:t>意义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3007816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1950720" y="90608"/>
            <a:ext cx="1325880" cy="709492"/>
          </a:xfrm>
          <a:prstGeom prst="roundRect">
            <a:avLst/>
          </a:prstGeom>
          <a:solidFill>
            <a:srgbClr val="3078BA"/>
          </a:solidFill>
          <a:ln>
            <a:solidFill>
              <a:srgbClr val="3078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3286754" y="174566"/>
            <a:ext cx="1325880" cy="62553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算法概述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4620254" y="174566"/>
            <a:ext cx="1325880" cy="62553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5953754" y="174566"/>
            <a:ext cx="1325880" cy="62553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7287254" y="174566"/>
            <a:ext cx="1325880" cy="62553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689957"/>
            <a:ext cx="9144000" cy="163483"/>
          </a:xfrm>
          <a:prstGeom prst="rect">
            <a:avLst/>
          </a:prstGeom>
          <a:solidFill>
            <a:srgbClr val="307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0" y="6483929"/>
            <a:ext cx="9144000" cy="396562"/>
            <a:chOff x="0" y="6425738"/>
            <a:chExt cx="9144000" cy="458249"/>
          </a:xfrm>
        </p:grpSpPr>
        <p:sp>
          <p:nvSpPr>
            <p:cNvPr id="9" name="矩形 8"/>
            <p:cNvSpPr/>
            <p:nvPr/>
          </p:nvSpPr>
          <p:spPr>
            <a:xfrm>
              <a:off x="0" y="6425738"/>
              <a:ext cx="9144000" cy="43226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基于物理的体积雾和体积光的研究与实现</a:t>
              </a:r>
              <a:endParaRPr lang="zh-CN" altLang="en-US" sz="16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311579" y="6457203"/>
              <a:ext cx="832421" cy="426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4/26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0079" y="1130825"/>
            <a:ext cx="2433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31"/>
          <p:cNvSpPr txBox="1"/>
          <p:nvPr/>
        </p:nvSpPr>
        <p:spPr>
          <a:xfrm>
            <a:off x="1172053" y="2347256"/>
            <a:ext cx="7344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1600" dirty="0" smtClean="0"/>
              <a:t>Ray-marching</a:t>
            </a:r>
            <a:r>
              <a:rPr lang="zh-CN" altLang="en-US" sz="1600" dirty="0" smtClean="0"/>
              <a:t>算法和阴影贴图算法</a:t>
            </a:r>
            <a:endParaRPr lang="en-US" altLang="zh-CN" sz="1600" dirty="0"/>
          </a:p>
        </p:txBody>
      </p:sp>
      <p:sp>
        <p:nvSpPr>
          <p:cNvPr id="13" name="文本框 12"/>
          <p:cNvSpPr txBox="1"/>
          <p:nvPr/>
        </p:nvSpPr>
        <p:spPr>
          <a:xfrm>
            <a:off x="640078" y="1130825"/>
            <a:ext cx="4435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基于物理的体积雾和体积光的模拟：</a:t>
            </a:r>
            <a:endPara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56458" y="1720735"/>
            <a:ext cx="298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b="1" dirty="0" smtClean="0"/>
              <a:t>技术路线选择</a:t>
            </a:r>
            <a:endParaRPr lang="en-US" altLang="zh-CN" b="1" dirty="0"/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514" y="2685810"/>
            <a:ext cx="5316119" cy="362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17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56458" y="2923727"/>
            <a:ext cx="5020775" cy="2520280"/>
            <a:chOff x="2182282" y="1971675"/>
            <a:chExt cx="5961593" cy="3219450"/>
          </a:xfrm>
        </p:grpSpPr>
        <p:cxnSp>
          <p:nvCxnSpPr>
            <p:cNvPr id="3" name="直接箭头连接符 2"/>
            <p:cNvCxnSpPr/>
            <p:nvPr/>
          </p:nvCxnSpPr>
          <p:spPr>
            <a:xfrm flipH="1">
              <a:off x="4576299" y="4606524"/>
              <a:ext cx="152864" cy="228499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/>
            <p:cNvSpPr txBox="1"/>
            <p:nvPr/>
          </p:nvSpPr>
          <p:spPr>
            <a:xfrm>
              <a:off x="3757951" y="4585602"/>
              <a:ext cx="721763" cy="334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100" dirty="0" smtClean="0"/>
                <a:t>内散射</a:t>
              </a:r>
              <a:endParaRPr lang="zh-CN" altLang="en-US" sz="1100" dirty="0"/>
            </a:p>
          </p:txBody>
        </p:sp>
        <p:sp>
          <p:nvSpPr>
            <p:cNvPr id="5" name="太阳形 4"/>
            <p:cNvSpPr/>
            <p:nvPr/>
          </p:nvSpPr>
          <p:spPr>
            <a:xfrm>
              <a:off x="4729163" y="1971675"/>
              <a:ext cx="914400" cy="914400"/>
            </a:xfrm>
            <a:prstGeom prst="sun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梯形 5"/>
            <p:cNvSpPr/>
            <p:nvPr/>
          </p:nvSpPr>
          <p:spPr>
            <a:xfrm>
              <a:off x="6724650" y="3943350"/>
              <a:ext cx="1419225" cy="1247775"/>
            </a:xfrm>
            <a:prstGeom prst="trapezoid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7" name="直接箭头连接符 6"/>
            <p:cNvCxnSpPr>
              <a:stCxn id="5" idx="2"/>
              <a:endCxn id="6" idx="1"/>
            </p:cNvCxnSpPr>
            <p:nvPr/>
          </p:nvCxnSpPr>
          <p:spPr>
            <a:xfrm>
              <a:off x="5186363" y="2886075"/>
              <a:ext cx="1694259" cy="168116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729163" y="4563423"/>
              <a:ext cx="47625" cy="666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665935" y="4564372"/>
              <a:ext cx="47625" cy="666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5837635" y="4563424"/>
              <a:ext cx="47625" cy="666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2182282" y="4382447"/>
              <a:ext cx="1009176" cy="428625"/>
              <a:chOff x="476250" y="2695575"/>
              <a:chExt cx="1009176" cy="428625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476250" y="2695575"/>
                <a:ext cx="590550" cy="4286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直角三角形 32"/>
              <p:cNvSpPr/>
              <p:nvPr/>
            </p:nvSpPr>
            <p:spPr>
              <a:xfrm rot="2714206">
                <a:off x="1152525" y="2764644"/>
                <a:ext cx="333375" cy="332427"/>
              </a:xfrm>
              <a:prstGeom prst="rt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2" name="直接连接符 11"/>
            <p:cNvCxnSpPr>
              <a:stCxn id="33" idx="5"/>
              <a:endCxn id="6" idx="1"/>
            </p:cNvCxnSpPr>
            <p:nvPr/>
          </p:nvCxnSpPr>
          <p:spPr>
            <a:xfrm flipV="1">
              <a:off x="3025244" y="4567238"/>
              <a:ext cx="3855378" cy="50492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>
              <a:stCxn id="5" idx="2"/>
              <a:endCxn id="10" idx="0"/>
            </p:cNvCxnSpPr>
            <p:nvPr/>
          </p:nvCxnSpPr>
          <p:spPr>
            <a:xfrm>
              <a:off x="5186363" y="2886075"/>
              <a:ext cx="675085" cy="167734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>
              <a:stCxn id="5" idx="2"/>
              <a:endCxn id="8" idx="7"/>
            </p:cNvCxnSpPr>
            <p:nvPr/>
          </p:nvCxnSpPr>
          <p:spPr>
            <a:xfrm flipH="1">
              <a:off x="4769813" y="2886075"/>
              <a:ext cx="416550" cy="168711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>
              <a:stCxn id="5" idx="2"/>
              <a:endCxn id="9" idx="6"/>
            </p:cNvCxnSpPr>
            <p:nvPr/>
          </p:nvCxnSpPr>
          <p:spPr>
            <a:xfrm flipH="1">
              <a:off x="3713560" y="2886075"/>
              <a:ext cx="1472803" cy="1711635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3520046" y="4617969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t1</a:t>
              </a:r>
              <a:endParaRPr lang="zh-CN" altLang="en-US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587473" y="4636301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t2</a:t>
              </a:r>
              <a:endParaRPr lang="zh-CN" altLang="en-US" dirty="0"/>
            </a:p>
          </p:txBody>
        </p:sp>
        <p:sp>
          <p:nvSpPr>
            <p:cNvPr id="18" name="文本框 35"/>
            <p:cNvSpPr txBox="1"/>
            <p:nvPr/>
          </p:nvSpPr>
          <p:spPr>
            <a:xfrm>
              <a:off x="5691182" y="4614864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 smtClean="0"/>
                <a:t>t3</a:t>
              </a:r>
              <a:endParaRPr lang="zh-CN" altLang="en-US" dirty="0"/>
            </a:p>
          </p:txBody>
        </p:sp>
        <p:cxnSp>
          <p:nvCxnSpPr>
            <p:cNvPr id="19" name="直接箭头连接符 18"/>
            <p:cNvCxnSpPr>
              <a:stCxn id="9" idx="2"/>
            </p:cNvCxnSpPr>
            <p:nvPr/>
          </p:nvCxnSpPr>
          <p:spPr>
            <a:xfrm flipH="1">
              <a:off x="3260640" y="4597710"/>
              <a:ext cx="405295" cy="1715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>
              <a:stCxn id="8" idx="2"/>
            </p:cNvCxnSpPr>
            <p:nvPr/>
          </p:nvCxnSpPr>
          <p:spPr>
            <a:xfrm flipH="1" flipV="1">
              <a:off x="4208509" y="4592484"/>
              <a:ext cx="520654" cy="427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/>
            <p:nvPr/>
          </p:nvCxnSpPr>
          <p:spPr>
            <a:xfrm flipH="1" flipV="1">
              <a:off x="5414923" y="4589498"/>
              <a:ext cx="448723" cy="310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5672132" y="2266950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L</a:t>
              </a:r>
              <a:endParaRPr lang="zh-CN" altLang="en-US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700838" y="4074677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</a:t>
              </a:r>
              <a:endParaRPr lang="zh-CN" altLang="en-US" dirty="0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594438" y="4071224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</a:t>
              </a:r>
              <a:endParaRPr lang="zh-CN" altLang="en-US" dirty="0"/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4012976" y="3760942"/>
              <a:ext cx="1287687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>
              <a:stCxn id="9" idx="6"/>
            </p:cNvCxnSpPr>
            <p:nvPr/>
          </p:nvCxnSpPr>
          <p:spPr>
            <a:xfrm flipH="1" flipV="1">
              <a:off x="3590925" y="4255890"/>
              <a:ext cx="122635" cy="34182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>
              <a:stCxn id="9" idx="1"/>
              <a:endCxn id="16" idx="1"/>
            </p:cNvCxnSpPr>
            <p:nvPr/>
          </p:nvCxnSpPr>
          <p:spPr>
            <a:xfrm flipH="1">
              <a:off x="3520046" y="4574136"/>
              <a:ext cx="152864" cy="228499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/>
            <p:nvPr/>
          </p:nvCxnSpPr>
          <p:spPr>
            <a:xfrm flipH="1" flipV="1">
              <a:off x="4647178" y="4288278"/>
              <a:ext cx="122635" cy="34182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>
              <a:stCxn id="18" idx="0"/>
            </p:cNvCxnSpPr>
            <p:nvPr/>
          </p:nvCxnSpPr>
          <p:spPr>
            <a:xfrm flipH="1" flipV="1">
              <a:off x="5681832" y="4330362"/>
              <a:ext cx="198665" cy="284502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>
              <a:stCxn id="18" idx="0"/>
            </p:cNvCxnSpPr>
            <p:nvPr/>
          </p:nvCxnSpPr>
          <p:spPr>
            <a:xfrm flipH="1">
              <a:off x="5712919" y="4614864"/>
              <a:ext cx="167578" cy="230017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/>
            <p:cNvSpPr txBox="1"/>
            <p:nvPr/>
          </p:nvSpPr>
          <p:spPr>
            <a:xfrm>
              <a:off x="4167188" y="4082371"/>
              <a:ext cx="721763" cy="334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100" dirty="0" smtClean="0"/>
                <a:t>外散射</a:t>
              </a:r>
              <a:endParaRPr lang="zh-CN" altLang="en-US" sz="1100" dirty="0"/>
            </a:p>
          </p:txBody>
        </p:sp>
      </p:grpSp>
      <p:sp>
        <p:nvSpPr>
          <p:cNvPr id="34" name="圆角矩形 33"/>
          <p:cNvSpPr/>
          <p:nvPr/>
        </p:nvSpPr>
        <p:spPr>
          <a:xfrm>
            <a:off x="1950720" y="90608"/>
            <a:ext cx="1325880" cy="709492"/>
          </a:xfrm>
          <a:prstGeom prst="roundRect">
            <a:avLst/>
          </a:prstGeom>
          <a:solidFill>
            <a:srgbClr val="3078BA"/>
          </a:solidFill>
          <a:ln>
            <a:solidFill>
              <a:srgbClr val="3078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3286754" y="174566"/>
            <a:ext cx="1325880" cy="62553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算法概述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4620254" y="174566"/>
            <a:ext cx="1325880" cy="62553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5953754" y="174566"/>
            <a:ext cx="1325880" cy="62553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sp>
        <p:nvSpPr>
          <p:cNvPr id="38" name="圆角矩形 37"/>
          <p:cNvSpPr/>
          <p:nvPr/>
        </p:nvSpPr>
        <p:spPr>
          <a:xfrm>
            <a:off x="7287254" y="174566"/>
            <a:ext cx="1325880" cy="62553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sp>
        <p:nvSpPr>
          <p:cNvPr id="39" name="矩形 38"/>
          <p:cNvSpPr/>
          <p:nvPr/>
        </p:nvSpPr>
        <p:spPr>
          <a:xfrm>
            <a:off x="0" y="689957"/>
            <a:ext cx="9144000" cy="163483"/>
          </a:xfrm>
          <a:prstGeom prst="rect">
            <a:avLst/>
          </a:prstGeom>
          <a:solidFill>
            <a:srgbClr val="307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0" y="6483929"/>
            <a:ext cx="9144000" cy="396562"/>
            <a:chOff x="0" y="6425738"/>
            <a:chExt cx="9144000" cy="458249"/>
          </a:xfrm>
        </p:grpSpPr>
        <p:sp>
          <p:nvSpPr>
            <p:cNvPr id="41" name="矩形 40"/>
            <p:cNvSpPr/>
            <p:nvPr/>
          </p:nvSpPr>
          <p:spPr>
            <a:xfrm>
              <a:off x="0" y="6425738"/>
              <a:ext cx="9144000" cy="43226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基于物理的体积雾和体积光的研究与实现</a:t>
              </a:r>
              <a:endParaRPr lang="zh-CN" altLang="en-US" sz="16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8311579" y="6457203"/>
              <a:ext cx="832421" cy="426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5/26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640079" y="1130825"/>
            <a:ext cx="2433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TextBox 31"/>
          <p:cNvSpPr txBox="1"/>
          <p:nvPr/>
        </p:nvSpPr>
        <p:spPr>
          <a:xfrm>
            <a:off x="1172053" y="2347256"/>
            <a:ext cx="7344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1600" dirty="0" smtClean="0"/>
              <a:t>Ray-marching</a:t>
            </a:r>
            <a:r>
              <a:rPr lang="zh-CN" altLang="en-US" sz="1600" dirty="0" smtClean="0"/>
              <a:t>算法和阴影贴图算法</a:t>
            </a:r>
            <a:endParaRPr lang="en-US" altLang="zh-CN" sz="1600" dirty="0"/>
          </a:p>
        </p:txBody>
      </p:sp>
      <p:sp>
        <p:nvSpPr>
          <p:cNvPr id="45" name="文本框 44"/>
          <p:cNvSpPr txBox="1"/>
          <p:nvPr/>
        </p:nvSpPr>
        <p:spPr>
          <a:xfrm>
            <a:off x="640078" y="1130825"/>
            <a:ext cx="4435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基于物理的体积雾和体积光的模拟：</a:t>
            </a:r>
            <a:endPara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56458" y="1720735"/>
            <a:ext cx="298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b="1" dirty="0" smtClean="0"/>
              <a:t>技术路线选择</a:t>
            </a:r>
            <a:endParaRPr lang="en-US" altLang="zh-CN" b="1" dirty="0"/>
          </a:p>
        </p:txBody>
      </p:sp>
      <p:grpSp>
        <p:nvGrpSpPr>
          <p:cNvPr id="89" name="组合 88"/>
          <p:cNvGrpSpPr/>
          <p:nvPr/>
        </p:nvGrpSpPr>
        <p:grpSpPr>
          <a:xfrm>
            <a:off x="5389840" y="1496728"/>
            <a:ext cx="3138224" cy="1586755"/>
            <a:chOff x="4356939" y="1440370"/>
            <a:chExt cx="4655277" cy="2222067"/>
          </a:xfrm>
        </p:grpSpPr>
        <p:sp>
          <p:nvSpPr>
            <p:cNvPr id="79" name="椭圆 78"/>
            <p:cNvSpPr/>
            <p:nvPr/>
          </p:nvSpPr>
          <p:spPr>
            <a:xfrm>
              <a:off x="6375309" y="1737765"/>
              <a:ext cx="1583474" cy="1561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右箭头 79"/>
            <p:cNvSpPr/>
            <p:nvPr/>
          </p:nvSpPr>
          <p:spPr>
            <a:xfrm>
              <a:off x="4356939" y="2150359"/>
              <a:ext cx="1929161" cy="735981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solidFill>
                    <a:schemeClr val="tx1"/>
                  </a:solidFill>
                </a:rPr>
                <a:t>入射光线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1" name="右箭头 80"/>
            <p:cNvSpPr/>
            <p:nvPr/>
          </p:nvSpPr>
          <p:spPr>
            <a:xfrm rot="19380212">
              <a:off x="6871092" y="1440370"/>
              <a:ext cx="1290137" cy="457200"/>
            </a:xfrm>
            <a:prstGeom prst="right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右箭头 81"/>
            <p:cNvSpPr/>
            <p:nvPr/>
          </p:nvSpPr>
          <p:spPr>
            <a:xfrm>
              <a:off x="6927295" y="2303504"/>
              <a:ext cx="2012796" cy="434897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右箭头 82"/>
            <p:cNvSpPr/>
            <p:nvPr/>
          </p:nvSpPr>
          <p:spPr>
            <a:xfrm>
              <a:off x="6770537" y="2604771"/>
              <a:ext cx="614600" cy="563138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4" name="直接连接符 83"/>
            <p:cNvCxnSpPr/>
            <p:nvPr/>
          </p:nvCxnSpPr>
          <p:spPr>
            <a:xfrm>
              <a:off x="6841094" y="2643799"/>
              <a:ext cx="404009" cy="563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V="1">
              <a:off x="6852246" y="2651979"/>
              <a:ext cx="381707" cy="563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文本框 85"/>
            <p:cNvSpPr txBox="1"/>
            <p:nvPr/>
          </p:nvSpPr>
          <p:spPr>
            <a:xfrm>
              <a:off x="7690895" y="1553100"/>
              <a:ext cx="1187054" cy="3879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/>
                <a:t>散射光线</a:t>
              </a:r>
              <a:endParaRPr lang="zh-CN" altLang="en-US" sz="1200" dirty="0"/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7825162" y="2779689"/>
              <a:ext cx="1187054" cy="3879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/>
                <a:t>透射光线</a:t>
              </a:r>
              <a:endParaRPr lang="zh-CN" altLang="en-US" sz="1200" dirty="0"/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6554826" y="3274532"/>
              <a:ext cx="1415333" cy="3879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/>
                <a:t>被吸收光线</a:t>
              </a:r>
              <a:endParaRPr lang="zh-CN" altLang="en-US" sz="1200" dirty="0"/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5953754" y="3837050"/>
            <a:ext cx="2860463" cy="1683333"/>
            <a:chOff x="6150524" y="2535210"/>
            <a:chExt cx="4477844" cy="2643762"/>
          </a:xfrm>
        </p:grpSpPr>
        <p:grpSp>
          <p:nvGrpSpPr>
            <p:cNvPr id="90" name="组合 89"/>
            <p:cNvGrpSpPr/>
            <p:nvPr/>
          </p:nvGrpSpPr>
          <p:grpSpPr>
            <a:xfrm>
              <a:off x="6150524" y="3624813"/>
              <a:ext cx="742950" cy="654050"/>
              <a:chOff x="1466850" y="2222500"/>
              <a:chExt cx="742950" cy="654050"/>
            </a:xfrm>
          </p:grpSpPr>
          <p:cxnSp>
            <p:nvCxnSpPr>
              <p:cNvPr id="91" name="直接箭头连接符 90"/>
              <p:cNvCxnSpPr/>
              <p:nvPr/>
            </p:nvCxnSpPr>
            <p:spPr>
              <a:xfrm>
                <a:off x="1466850" y="2222500"/>
                <a:ext cx="742950" cy="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箭头连接符 91"/>
              <p:cNvCxnSpPr/>
              <p:nvPr/>
            </p:nvCxnSpPr>
            <p:spPr>
              <a:xfrm>
                <a:off x="1466850" y="2406650"/>
                <a:ext cx="742950" cy="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箭头连接符 92"/>
              <p:cNvCxnSpPr/>
              <p:nvPr/>
            </p:nvCxnSpPr>
            <p:spPr>
              <a:xfrm>
                <a:off x="1466850" y="2552700"/>
                <a:ext cx="742950" cy="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箭头连接符 93"/>
              <p:cNvCxnSpPr/>
              <p:nvPr/>
            </p:nvCxnSpPr>
            <p:spPr>
              <a:xfrm>
                <a:off x="1466850" y="2705100"/>
                <a:ext cx="742950" cy="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箭头连接符 94"/>
              <p:cNvCxnSpPr/>
              <p:nvPr/>
            </p:nvCxnSpPr>
            <p:spPr>
              <a:xfrm>
                <a:off x="1466850" y="2876550"/>
                <a:ext cx="742950" cy="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组合 95"/>
            <p:cNvGrpSpPr/>
            <p:nvPr/>
          </p:nvGrpSpPr>
          <p:grpSpPr>
            <a:xfrm>
              <a:off x="9965875" y="3811124"/>
              <a:ext cx="662493" cy="304800"/>
              <a:chOff x="5858957" y="3143250"/>
              <a:chExt cx="662493" cy="304800"/>
            </a:xfrm>
          </p:grpSpPr>
          <p:sp>
            <p:nvSpPr>
              <p:cNvPr id="97" name="矩形 96"/>
              <p:cNvSpPr/>
              <p:nvPr/>
            </p:nvSpPr>
            <p:spPr>
              <a:xfrm>
                <a:off x="6159500" y="3143250"/>
                <a:ext cx="36195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直角三角形 97"/>
              <p:cNvSpPr/>
              <p:nvPr/>
            </p:nvSpPr>
            <p:spPr>
              <a:xfrm rot="13447808">
                <a:off x="5858957" y="3169632"/>
                <a:ext cx="235599" cy="228664"/>
              </a:xfrm>
              <a:prstGeom prst="rt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9" name="椭圆 98"/>
            <p:cNvSpPr/>
            <p:nvPr/>
          </p:nvSpPr>
          <p:spPr>
            <a:xfrm>
              <a:off x="7535918" y="3399907"/>
              <a:ext cx="1284889" cy="11272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0" name="直接箭头连接符 99"/>
            <p:cNvCxnSpPr>
              <a:stCxn id="99" idx="0"/>
            </p:cNvCxnSpPr>
            <p:nvPr/>
          </p:nvCxnSpPr>
          <p:spPr>
            <a:xfrm flipV="1">
              <a:off x="8178363" y="2900855"/>
              <a:ext cx="122106" cy="499052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箭头连接符 100"/>
            <p:cNvCxnSpPr>
              <a:stCxn id="99" idx="4"/>
            </p:cNvCxnSpPr>
            <p:nvPr/>
          </p:nvCxnSpPr>
          <p:spPr>
            <a:xfrm>
              <a:off x="8178363" y="4527141"/>
              <a:ext cx="150944" cy="651831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箭头连接符 101"/>
            <p:cNvCxnSpPr>
              <a:stCxn id="99" idx="1"/>
            </p:cNvCxnSpPr>
            <p:nvPr/>
          </p:nvCxnSpPr>
          <p:spPr>
            <a:xfrm flipH="1" flipV="1">
              <a:off x="7480738" y="3088348"/>
              <a:ext cx="243348" cy="476639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箭头连接符 102"/>
            <p:cNvCxnSpPr>
              <a:stCxn id="99" idx="7"/>
            </p:cNvCxnSpPr>
            <p:nvPr/>
          </p:nvCxnSpPr>
          <p:spPr>
            <a:xfrm flipV="1">
              <a:off x="8632639" y="3040022"/>
              <a:ext cx="401002" cy="524965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箭头连接符 103"/>
            <p:cNvCxnSpPr>
              <a:stCxn id="99" idx="3"/>
            </p:cNvCxnSpPr>
            <p:nvPr/>
          </p:nvCxnSpPr>
          <p:spPr>
            <a:xfrm flipH="1">
              <a:off x="7480738" y="4362061"/>
              <a:ext cx="243348" cy="664132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箭头连接符 104"/>
            <p:cNvCxnSpPr>
              <a:stCxn id="99" idx="5"/>
            </p:cNvCxnSpPr>
            <p:nvPr/>
          </p:nvCxnSpPr>
          <p:spPr>
            <a:xfrm>
              <a:off x="8632639" y="4362061"/>
              <a:ext cx="401002" cy="524965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箭头连接符 105"/>
            <p:cNvCxnSpPr>
              <a:stCxn id="99" idx="6"/>
              <a:endCxn id="98" idx="5"/>
            </p:cNvCxnSpPr>
            <p:nvPr/>
          </p:nvCxnSpPr>
          <p:spPr>
            <a:xfrm flipV="1">
              <a:off x="8820807" y="3951838"/>
              <a:ext cx="1262867" cy="1168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文本框 106"/>
            <p:cNvSpPr txBox="1"/>
            <p:nvPr/>
          </p:nvSpPr>
          <p:spPr>
            <a:xfrm>
              <a:off x="8765672" y="2535210"/>
              <a:ext cx="1011784" cy="435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/>
                <a:t>外散射</a:t>
              </a:r>
              <a:endParaRPr lang="zh-CN" altLang="en-US" sz="1200" dirty="0"/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8766823" y="4049343"/>
              <a:ext cx="1011784" cy="435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/>
                <a:t>内散射</a:t>
              </a:r>
              <a:endParaRPr lang="zh-CN" altLang="en-US" sz="1200" dirty="0"/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2086053" y="395186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</a:t>
            </a:r>
            <a:endParaRPr lang="zh-CN" altLang="en-US" dirty="0"/>
          </a:p>
        </p:txBody>
      </p:sp>
      <p:sp>
        <p:nvSpPr>
          <p:cNvPr id="48" name="文本框 47"/>
          <p:cNvSpPr txBox="1"/>
          <p:nvPr/>
        </p:nvSpPr>
        <p:spPr>
          <a:xfrm>
            <a:off x="189121" y="3520598"/>
            <a:ext cx="27126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/>
              <a:t>内散射值总和：累计光照值</a:t>
            </a:r>
            <a:endParaRPr lang="zh-CN" altLang="en-US" sz="1600" b="1" dirty="0"/>
          </a:p>
        </p:txBody>
      </p:sp>
      <p:sp>
        <p:nvSpPr>
          <p:cNvPr id="110" name="文本框 109"/>
          <p:cNvSpPr txBox="1"/>
          <p:nvPr/>
        </p:nvSpPr>
        <p:spPr>
          <a:xfrm>
            <a:off x="1314358" y="5902071"/>
            <a:ext cx="2775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消光系数：比尔</a:t>
            </a:r>
            <a:r>
              <a:rPr lang="en-US" altLang="zh-CN" sz="1600" b="1" dirty="0"/>
              <a:t>- </a:t>
            </a:r>
            <a:r>
              <a:rPr lang="zh-CN" altLang="en-US" sz="1600" b="1" dirty="0"/>
              <a:t>朗伯特定律</a:t>
            </a:r>
          </a:p>
        </p:txBody>
      </p:sp>
      <p:sp>
        <p:nvSpPr>
          <p:cNvPr id="49" name="左大括号 48"/>
          <p:cNvSpPr/>
          <p:nvPr/>
        </p:nvSpPr>
        <p:spPr>
          <a:xfrm rot="16200000">
            <a:off x="1504221" y="5016158"/>
            <a:ext cx="347112" cy="735222"/>
          </a:xfrm>
          <a:prstGeom prst="leftBrace">
            <a:avLst>
              <a:gd name="adj1" fmla="val 8333"/>
              <a:gd name="adj2" fmla="val 47927"/>
            </a:avLst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箭头连接符 50"/>
          <p:cNvCxnSpPr>
            <a:stCxn id="48" idx="2"/>
          </p:cNvCxnSpPr>
          <p:nvPr/>
        </p:nvCxnSpPr>
        <p:spPr>
          <a:xfrm>
            <a:off x="1545422" y="3859152"/>
            <a:ext cx="337683" cy="107274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stCxn id="110" idx="0"/>
            <a:endCxn id="49" idx="1"/>
          </p:cNvCxnSpPr>
          <p:nvPr/>
        </p:nvCxnSpPr>
        <p:spPr>
          <a:xfrm flipH="1" flipV="1">
            <a:off x="1662536" y="5557325"/>
            <a:ext cx="1039382" cy="34474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4115116" y="363403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/>
              <a:t>级联阴影</a:t>
            </a:r>
            <a:endParaRPr lang="zh-CN" altLang="en-US" sz="1600" b="1" dirty="0"/>
          </a:p>
        </p:txBody>
      </p:sp>
      <p:cxnSp>
        <p:nvCxnSpPr>
          <p:cNvPr id="56" name="直接箭头连接符 55"/>
          <p:cNvCxnSpPr>
            <a:stCxn id="54" idx="1"/>
          </p:cNvCxnSpPr>
          <p:nvPr/>
        </p:nvCxnSpPr>
        <p:spPr>
          <a:xfrm flipH="1">
            <a:off x="2835894" y="3803312"/>
            <a:ext cx="1279222" cy="46306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195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1950720" y="90608"/>
            <a:ext cx="1325880" cy="709492"/>
          </a:xfrm>
          <a:prstGeom prst="roundRect">
            <a:avLst/>
          </a:prstGeom>
          <a:solidFill>
            <a:srgbClr val="3078BA"/>
          </a:solidFill>
          <a:ln>
            <a:solidFill>
              <a:srgbClr val="3078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286754" y="174566"/>
            <a:ext cx="1325880" cy="62553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算法概述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620254" y="174566"/>
            <a:ext cx="1325880" cy="62553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953754" y="174566"/>
            <a:ext cx="1325880" cy="62553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7287254" y="174566"/>
            <a:ext cx="1325880" cy="62553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sp>
        <p:nvSpPr>
          <p:cNvPr id="13" name="矩形 12"/>
          <p:cNvSpPr/>
          <p:nvPr/>
        </p:nvSpPr>
        <p:spPr>
          <a:xfrm>
            <a:off x="0" y="689957"/>
            <a:ext cx="9144000" cy="163483"/>
          </a:xfrm>
          <a:prstGeom prst="rect">
            <a:avLst/>
          </a:prstGeom>
          <a:solidFill>
            <a:srgbClr val="307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0" y="6483929"/>
            <a:ext cx="9144000" cy="396562"/>
            <a:chOff x="0" y="6425738"/>
            <a:chExt cx="9144000" cy="458249"/>
          </a:xfrm>
        </p:grpSpPr>
        <p:sp>
          <p:nvSpPr>
            <p:cNvPr id="15" name="矩形 14"/>
            <p:cNvSpPr/>
            <p:nvPr/>
          </p:nvSpPr>
          <p:spPr>
            <a:xfrm>
              <a:off x="0" y="6425738"/>
              <a:ext cx="9144000" cy="43226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基于物理的体积雾和体积光的研究与实现</a:t>
              </a:r>
              <a:endParaRPr lang="zh-CN" altLang="en-US" sz="16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311579" y="6457203"/>
              <a:ext cx="832421" cy="426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6/26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640079" y="1130825"/>
            <a:ext cx="2433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31"/>
          <p:cNvSpPr txBox="1"/>
          <p:nvPr/>
        </p:nvSpPr>
        <p:spPr>
          <a:xfrm>
            <a:off x="1172053" y="2347256"/>
            <a:ext cx="73448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使用计算着色器解耦</a:t>
            </a:r>
            <a:r>
              <a:rPr lang="en-US" altLang="zh-CN" sz="1600" dirty="0" smtClean="0"/>
              <a:t>Ray-marching</a:t>
            </a:r>
            <a:r>
              <a:rPr lang="zh-CN" altLang="en-US" sz="1600" dirty="0" smtClean="0"/>
              <a:t>算法中的光照计算部分提高算法效率</a:t>
            </a:r>
            <a:endParaRPr lang="en-US" altLang="zh-CN" sz="1600" dirty="0" smtClean="0"/>
          </a:p>
          <a:p>
            <a:endParaRPr lang="en-US" altLang="zh-CN" sz="1600" dirty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使用</a:t>
            </a:r>
            <a:r>
              <a:rPr lang="en-US" altLang="zh-CN" sz="1600" dirty="0" smtClean="0"/>
              <a:t>ESM</a:t>
            </a:r>
            <a:r>
              <a:rPr lang="zh-CN" altLang="en-US" sz="1600" dirty="0" smtClean="0"/>
              <a:t>（指数阴影贴图）算法</a:t>
            </a:r>
            <a:r>
              <a:rPr lang="zh-CN" altLang="en-US" sz="1600" dirty="0" smtClean="0"/>
              <a:t>改善阴影贴图的质量提高体积光的渲染效果</a:t>
            </a:r>
            <a:endParaRPr lang="en-US" altLang="zh-CN" sz="1600" dirty="0" smtClean="0"/>
          </a:p>
        </p:txBody>
      </p:sp>
      <p:sp>
        <p:nvSpPr>
          <p:cNvPr id="19" name="文本框 18"/>
          <p:cNvSpPr txBox="1"/>
          <p:nvPr/>
        </p:nvSpPr>
        <p:spPr>
          <a:xfrm>
            <a:off x="640078" y="1130825"/>
            <a:ext cx="4579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基于物理的体积雾和体积光的模拟：</a:t>
            </a:r>
            <a:endPara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56458" y="1720735"/>
            <a:ext cx="298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b="1" dirty="0" smtClean="0"/>
              <a:t>技术改进点：</a:t>
            </a:r>
            <a:endParaRPr lang="en-US" altLang="zh-CN" b="1" dirty="0"/>
          </a:p>
        </p:txBody>
      </p:sp>
      <p:sp>
        <p:nvSpPr>
          <p:cNvPr id="21" name="TextBox 31"/>
          <p:cNvSpPr txBox="1"/>
          <p:nvPr/>
        </p:nvSpPr>
        <p:spPr>
          <a:xfrm>
            <a:off x="1172053" y="4260368"/>
            <a:ext cx="73448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提高</a:t>
            </a:r>
            <a:r>
              <a:rPr lang="en-US" altLang="zh-CN" sz="1600" dirty="0"/>
              <a:t>Ray-marching</a:t>
            </a:r>
            <a:r>
              <a:rPr lang="zh-CN" altLang="en-US" sz="1600" dirty="0"/>
              <a:t>算法的效率，满足实时渲染要求</a:t>
            </a:r>
            <a:r>
              <a:rPr lang="zh-CN" altLang="en-US" sz="1600" dirty="0" smtClean="0"/>
              <a:t>；</a:t>
            </a:r>
            <a:endParaRPr lang="en-US" altLang="zh-CN" sz="1600" dirty="0" smtClean="0"/>
          </a:p>
          <a:p>
            <a:endParaRPr lang="zh-CN" altLang="en-US" sz="1600" dirty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支持</a:t>
            </a:r>
            <a:r>
              <a:rPr lang="zh-CN" altLang="en-US" sz="1600" dirty="0"/>
              <a:t>多光源场景的体积雾和体积光的渲染</a:t>
            </a:r>
            <a:r>
              <a:rPr lang="zh-CN" altLang="en-US" sz="1600" dirty="0" smtClean="0"/>
              <a:t>；</a:t>
            </a:r>
            <a:endParaRPr lang="en-US" altLang="zh-CN" sz="1600" dirty="0" smtClean="0"/>
          </a:p>
          <a:p>
            <a:endParaRPr lang="zh-CN" altLang="en-US" sz="1600" dirty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通过</a:t>
            </a:r>
            <a:r>
              <a:rPr lang="zh-CN" altLang="en-US" sz="1600" dirty="0"/>
              <a:t>提高阴影的质量来提升体积光渲染的效果</a:t>
            </a:r>
            <a:r>
              <a:rPr lang="zh-CN" altLang="en-US" sz="1600" dirty="0" smtClean="0"/>
              <a:t>；</a:t>
            </a:r>
            <a:endParaRPr lang="en-US" altLang="zh-CN" sz="1600" dirty="0" smtClean="0"/>
          </a:p>
          <a:p>
            <a:endParaRPr lang="zh-CN" altLang="en-US" sz="1600" dirty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兼容</a:t>
            </a:r>
            <a:r>
              <a:rPr lang="zh-CN" altLang="en-US" sz="1600" dirty="0"/>
              <a:t>前向着色渲染管线、延迟着色管线和存在透明物体的场景；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756458" y="3633847"/>
            <a:ext cx="298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b="1" dirty="0" smtClean="0"/>
              <a:t>本文算法优势：</a:t>
            </a:r>
            <a:endParaRPr lang="en-US" altLang="zh-CN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6804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6483929"/>
            <a:ext cx="9144000" cy="396562"/>
            <a:chOff x="0" y="6425738"/>
            <a:chExt cx="9144000" cy="458249"/>
          </a:xfrm>
        </p:grpSpPr>
        <p:sp>
          <p:nvSpPr>
            <p:cNvPr id="4" name="矩形 3"/>
            <p:cNvSpPr/>
            <p:nvPr/>
          </p:nvSpPr>
          <p:spPr>
            <a:xfrm>
              <a:off x="0" y="6425738"/>
              <a:ext cx="9144000" cy="43226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基于物理的体积雾和体积光的研究与实现</a:t>
              </a:r>
              <a:endParaRPr lang="zh-CN" altLang="en-US" sz="160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8311579" y="6457203"/>
              <a:ext cx="832421" cy="426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7/26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08063" y="1039742"/>
            <a:ext cx="3605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算法渲染流程和相关数据结构：</a:t>
            </a:r>
            <a:endPara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950720" y="174568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3286754" y="90608"/>
            <a:ext cx="1325880" cy="709492"/>
          </a:xfrm>
          <a:prstGeom prst="roundRect">
            <a:avLst/>
          </a:prstGeom>
          <a:solidFill>
            <a:srgbClr val="3078BA"/>
          </a:solidFill>
          <a:ln>
            <a:solidFill>
              <a:srgbClr val="3078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算法概述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4620254" y="174568"/>
            <a:ext cx="1325880" cy="6255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算法实现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5953754" y="174567"/>
            <a:ext cx="1325880" cy="62553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7287254" y="174567"/>
            <a:ext cx="1325880" cy="62553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sp>
        <p:nvSpPr>
          <p:cNvPr id="22" name="矩形 21"/>
          <p:cNvSpPr/>
          <p:nvPr/>
        </p:nvSpPr>
        <p:spPr>
          <a:xfrm>
            <a:off x="0" y="689957"/>
            <a:ext cx="9144000" cy="163483"/>
          </a:xfrm>
          <a:prstGeom prst="rect">
            <a:avLst/>
          </a:prstGeom>
          <a:solidFill>
            <a:srgbClr val="307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039418" y="1601263"/>
            <a:ext cx="7573715" cy="4134842"/>
            <a:chOff x="1287700" y="1083498"/>
            <a:chExt cx="9013927" cy="5400224"/>
          </a:xfrm>
        </p:grpSpPr>
        <p:sp>
          <p:nvSpPr>
            <p:cNvPr id="24" name="矩形 23"/>
            <p:cNvSpPr/>
            <p:nvPr/>
          </p:nvSpPr>
          <p:spPr>
            <a:xfrm>
              <a:off x="1596715" y="1197798"/>
              <a:ext cx="1924197" cy="551328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级联阴影</a:t>
              </a:r>
              <a:endParaRPr lang="zh-CN" altLang="en-US" dirty="0"/>
            </a:p>
          </p:txBody>
        </p:sp>
        <p:cxnSp>
          <p:nvCxnSpPr>
            <p:cNvPr id="25" name="直接箭头连接符 24"/>
            <p:cNvCxnSpPr>
              <a:stCxn id="24" idx="3"/>
              <a:endCxn id="26" idx="1"/>
            </p:cNvCxnSpPr>
            <p:nvPr/>
          </p:nvCxnSpPr>
          <p:spPr>
            <a:xfrm>
              <a:off x="3520912" y="1473463"/>
              <a:ext cx="948869" cy="672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圆角矩形 25"/>
            <p:cNvSpPr/>
            <p:nvPr/>
          </p:nvSpPr>
          <p:spPr>
            <a:xfrm>
              <a:off x="4469781" y="1083498"/>
              <a:ext cx="1949823" cy="79337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F</a:t>
              </a:r>
              <a:r>
                <a:rPr lang="en-US" altLang="zh-CN" dirty="0" smtClean="0"/>
                <a:t>S:</a:t>
              </a:r>
              <a:r>
                <a:rPr lang="zh-CN" altLang="en-US" dirty="0" smtClean="0"/>
                <a:t>滤波处理</a:t>
              </a:r>
              <a:endParaRPr lang="zh-CN" altLang="en-US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7561728" y="1211245"/>
              <a:ext cx="2563906" cy="53788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指数阴影贴图</a:t>
              </a:r>
              <a:endParaRPr lang="zh-CN" altLang="en-US" dirty="0"/>
            </a:p>
          </p:txBody>
        </p:sp>
        <p:cxnSp>
          <p:nvCxnSpPr>
            <p:cNvPr id="28" name="直接箭头连接符 27"/>
            <p:cNvCxnSpPr>
              <a:stCxn id="26" idx="3"/>
              <a:endCxn id="27" idx="1"/>
            </p:cNvCxnSpPr>
            <p:nvPr/>
          </p:nvCxnSpPr>
          <p:spPr>
            <a:xfrm>
              <a:off x="6419604" y="1480186"/>
              <a:ext cx="1142124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圆角矩形 28"/>
            <p:cNvSpPr/>
            <p:nvPr/>
          </p:nvSpPr>
          <p:spPr>
            <a:xfrm>
              <a:off x="4305055" y="2392811"/>
              <a:ext cx="2279276" cy="85613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CS:</a:t>
              </a:r>
              <a:r>
                <a:rPr lang="zh-CN" altLang="en-US" dirty="0" smtClean="0"/>
                <a:t>计算密度和单个粒子的光照</a:t>
              </a:r>
              <a:endParaRPr lang="zh-CN" altLang="en-US" dirty="0"/>
            </a:p>
          </p:txBody>
        </p:sp>
        <p:cxnSp>
          <p:nvCxnSpPr>
            <p:cNvPr id="30" name="直接箭头连接符 29"/>
            <p:cNvCxnSpPr>
              <a:stCxn id="27" idx="2"/>
              <a:endCxn id="29" idx="3"/>
            </p:cNvCxnSpPr>
            <p:nvPr/>
          </p:nvCxnSpPr>
          <p:spPr>
            <a:xfrm flipH="1">
              <a:off x="6584331" y="1749127"/>
              <a:ext cx="2259350" cy="1071749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立方体 30"/>
            <p:cNvSpPr/>
            <p:nvPr/>
          </p:nvSpPr>
          <p:spPr>
            <a:xfrm>
              <a:off x="7714006" y="2820876"/>
              <a:ext cx="2133600" cy="1560241"/>
            </a:xfrm>
            <a:prstGeom prst="cub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单个</a:t>
              </a:r>
              <a:r>
                <a:rPr lang="zh-CN" altLang="en-US" dirty="0" smtClean="0"/>
                <a:t>粒子的累计光照值</a:t>
              </a:r>
              <a:endParaRPr lang="zh-CN" altLang="en-US" dirty="0"/>
            </a:p>
          </p:txBody>
        </p:sp>
        <p:cxnSp>
          <p:nvCxnSpPr>
            <p:cNvPr id="32" name="直接箭头连接符 31"/>
            <p:cNvCxnSpPr>
              <a:stCxn id="29" idx="3"/>
              <a:endCxn id="31" idx="2"/>
            </p:cNvCxnSpPr>
            <p:nvPr/>
          </p:nvCxnSpPr>
          <p:spPr>
            <a:xfrm>
              <a:off x="6584331" y="2820876"/>
              <a:ext cx="1129675" cy="975151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立方体 32"/>
            <p:cNvSpPr/>
            <p:nvPr/>
          </p:nvSpPr>
          <p:spPr>
            <a:xfrm>
              <a:off x="1287700" y="2469395"/>
              <a:ext cx="2133600" cy="1642782"/>
            </a:xfrm>
            <a:prstGeom prst="cub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散射方程近似解</a:t>
              </a:r>
              <a:endParaRPr lang="zh-CN" altLang="en-US" dirty="0"/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4305055" y="3972487"/>
              <a:ext cx="2279276" cy="85613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CS:</a:t>
              </a:r>
              <a:r>
                <a:rPr lang="zh-CN" altLang="en-US" dirty="0" smtClean="0"/>
                <a:t>求解积分方程</a:t>
              </a:r>
              <a:endParaRPr lang="zh-CN" altLang="en-US" dirty="0"/>
            </a:p>
          </p:txBody>
        </p:sp>
        <p:cxnSp>
          <p:nvCxnSpPr>
            <p:cNvPr id="35" name="直接箭头连接符 34"/>
            <p:cNvCxnSpPr>
              <a:stCxn id="34" idx="1"/>
              <a:endCxn id="33" idx="4"/>
            </p:cNvCxnSpPr>
            <p:nvPr/>
          </p:nvCxnSpPr>
          <p:spPr>
            <a:xfrm flipH="1" flipV="1">
              <a:off x="3010605" y="3496134"/>
              <a:ext cx="1294450" cy="904418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/>
            <p:cNvSpPr/>
            <p:nvPr/>
          </p:nvSpPr>
          <p:spPr>
            <a:xfrm>
              <a:off x="1381686" y="5945840"/>
              <a:ext cx="1869142" cy="53788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颜色纹理</a:t>
              </a:r>
              <a:endParaRPr lang="zh-CN" altLang="en-US" dirty="0"/>
            </a:p>
          </p:txBody>
        </p:sp>
        <p:sp>
          <p:nvSpPr>
            <p:cNvPr id="37" name="矩形 36"/>
            <p:cNvSpPr/>
            <p:nvPr/>
          </p:nvSpPr>
          <p:spPr>
            <a:xfrm>
              <a:off x="1381686" y="5244353"/>
              <a:ext cx="1869142" cy="53788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深度纹理</a:t>
              </a:r>
              <a:endParaRPr lang="zh-CN" altLang="en-US" dirty="0"/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4305055" y="5513294"/>
              <a:ext cx="2279276" cy="85613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F</a:t>
              </a:r>
              <a:r>
                <a:rPr lang="en-US" altLang="zh-CN" dirty="0" smtClean="0"/>
                <a:t>S</a:t>
              </a:r>
              <a:r>
                <a:rPr lang="en-US" altLang="zh-CN" dirty="0"/>
                <a:t>:</a:t>
              </a:r>
              <a:r>
                <a:rPr lang="zh-CN" altLang="en-US" dirty="0" smtClean="0"/>
                <a:t>给场景添加特效</a:t>
              </a:r>
              <a:endParaRPr lang="zh-CN" altLang="en-US" dirty="0"/>
            </a:p>
          </p:txBody>
        </p:sp>
        <p:sp>
          <p:nvSpPr>
            <p:cNvPr id="39" name="矩形 38"/>
            <p:cNvSpPr/>
            <p:nvPr/>
          </p:nvSpPr>
          <p:spPr>
            <a:xfrm>
              <a:off x="7561726" y="5685871"/>
              <a:ext cx="2739901" cy="53788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最终场景的颜色</a:t>
              </a:r>
              <a:r>
                <a:rPr lang="zh-CN" altLang="en-US" dirty="0" smtClean="0"/>
                <a:t>纹理</a:t>
              </a:r>
              <a:endParaRPr lang="zh-CN" altLang="en-US" dirty="0"/>
            </a:p>
          </p:txBody>
        </p:sp>
        <p:cxnSp>
          <p:nvCxnSpPr>
            <p:cNvPr id="40" name="直接箭头连接符 39"/>
            <p:cNvCxnSpPr>
              <a:stCxn id="31" idx="2"/>
              <a:endCxn id="34" idx="3"/>
            </p:cNvCxnSpPr>
            <p:nvPr/>
          </p:nvCxnSpPr>
          <p:spPr>
            <a:xfrm flipH="1">
              <a:off x="6584331" y="3796027"/>
              <a:ext cx="1129675" cy="604525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>
              <a:stCxn id="33" idx="3"/>
              <a:endCxn id="38" idx="0"/>
            </p:cNvCxnSpPr>
            <p:nvPr/>
          </p:nvCxnSpPr>
          <p:spPr>
            <a:xfrm>
              <a:off x="2149152" y="4112177"/>
              <a:ext cx="3295541" cy="1401117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>
              <a:stCxn id="37" idx="3"/>
              <a:endCxn id="38" idx="1"/>
            </p:cNvCxnSpPr>
            <p:nvPr/>
          </p:nvCxnSpPr>
          <p:spPr>
            <a:xfrm>
              <a:off x="3250828" y="5513294"/>
              <a:ext cx="1054227" cy="428065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>
              <a:stCxn id="36" idx="3"/>
              <a:endCxn id="38" idx="1"/>
            </p:cNvCxnSpPr>
            <p:nvPr/>
          </p:nvCxnSpPr>
          <p:spPr>
            <a:xfrm flipV="1">
              <a:off x="3250828" y="5941359"/>
              <a:ext cx="1054227" cy="273422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>
              <a:stCxn id="38" idx="3"/>
              <a:endCxn id="39" idx="1"/>
            </p:cNvCxnSpPr>
            <p:nvPr/>
          </p:nvCxnSpPr>
          <p:spPr>
            <a:xfrm>
              <a:off x="6584331" y="5941359"/>
              <a:ext cx="977396" cy="1345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>
              <a:stCxn id="26" idx="2"/>
              <a:endCxn id="29" idx="0"/>
            </p:cNvCxnSpPr>
            <p:nvPr/>
          </p:nvCxnSpPr>
          <p:spPr>
            <a:xfrm>
              <a:off x="5444693" y="1876874"/>
              <a:ext cx="0" cy="51593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>
              <a:stCxn id="29" idx="2"/>
              <a:endCxn id="34" idx="0"/>
            </p:cNvCxnSpPr>
            <p:nvPr/>
          </p:nvCxnSpPr>
          <p:spPr>
            <a:xfrm>
              <a:off x="5444693" y="3248941"/>
              <a:ext cx="0" cy="72354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>
              <a:stCxn id="34" idx="2"/>
              <a:endCxn id="38" idx="0"/>
            </p:cNvCxnSpPr>
            <p:nvPr/>
          </p:nvCxnSpPr>
          <p:spPr>
            <a:xfrm>
              <a:off x="5444693" y="4828617"/>
              <a:ext cx="0" cy="68467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8833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0.4|0.4|0.5|0.4|0.5|6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0.4|0.4|0.5|0.4|0.5|6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0.4|0.4|0.5|0.4|0.5|6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0.4|0.4|0.5|0.4|0.5|6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0.4|0.4|0.5|0.4|0.5|6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0.4|0.4|0.5|0.4|0.5|6.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0.4|0.4|0.5|0.4|0.5|6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0.4|0.4|0.5|0.4|0.5|6.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0.4|0.4|0.5|0.4|0.5|6.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0.4|0.4|0.5|0.4|0.5|6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0.4|0.4|0.5|0.4|0.5|6.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0.4|0.4|0.5|0.4|0.5|6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0.4|0.4|0.5|0.4|0.5|6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0.4|0.4|0.5|0.4|0.5|6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0.4|0.4|0.5|0.4|0.5|6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0.4|0.4|0.5|0.4|0.5|6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0.4|0.4|0.5|0.4|0.5|6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0.4|0.4|0.5|0.4|0.5|6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0.4|0.4|0.5|0.4|0.5|6.5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46995</TotalTime>
  <Words>1830</Words>
  <Application>Microsoft Office PowerPoint</Application>
  <PresentationFormat>全屏显示(4:3)</PresentationFormat>
  <Paragraphs>465</Paragraphs>
  <Slides>29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8" baseType="lpstr">
      <vt:lpstr>黑体</vt:lpstr>
      <vt:lpstr>宋体</vt:lpstr>
      <vt:lpstr>微软雅黑</vt:lpstr>
      <vt:lpstr>Arial</vt:lpstr>
      <vt:lpstr>Calibri</vt:lpstr>
      <vt:lpstr>Cambria Math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MXY</cp:lastModifiedBy>
  <cp:revision>836</cp:revision>
  <dcterms:created xsi:type="dcterms:W3CDTF">2015-04-23T01:47:31Z</dcterms:created>
  <dcterms:modified xsi:type="dcterms:W3CDTF">2018-05-04T03:34:05Z</dcterms:modified>
</cp:coreProperties>
</file>